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0" r:id="rId1"/>
  </p:sldMasterIdLst>
  <p:sldIdLst>
    <p:sldId id="256" r:id="rId2"/>
    <p:sldId id="263" r:id="rId3"/>
    <p:sldId id="284" r:id="rId4"/>
    <p:sldId id="262" r:id="rId5"/>
    <p:sldId id="264" r:id="rId6"/>
    <p:sldId id="272" r:id="rId7"/>
    <p:sldId id="258" r:id="rId8"/>
    <p:sldId id="260" r:id="rId9"/>
    <p:sldId id="261" r:id="rId10"/>
    <p:sldId id="257" r:id="rId11"/>
    <p:sldId id="259" r:id="rId12"/>
    <p:sldId id="265" r:id="rId13"/>
    <p:sldId id="266" r:id="rId14"/>
    <p:sldId id="267" r:id="rId15"/>
    <p:sldId id="268" r:id="rId16"/>
    <p:sldId id="269" r:id="rId17"/>
    <p:sldId id="270" r:id="rId18"/>
    <p:sldId id="271" r:id="rId19"/>
    <p:sldId id="273" r:id="rId20"/>
    <p:sldId id="274" r:id="rId21"/>
    <p:sldId id="275" r:id="rId22"/>
    <p:sldId id="277" r:id="rId23"/>
    <p:sldId id="282" r:id="rId24"/>
    <p:sldId id="283" r:id="rId25"/>
    <p:sldId id="278" r:id="rId26"/>
    <p:sldId id="27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692B11-E787-4A02-9644-95BD444F28BB}" v="6" dt="2024-12-02T17:39:50.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02"/>
    <p:restoredTop sz="94635"/>
  </p:normalViewPr>
  <p:slideViewPr>
    <p:cSldViewPr snapToGrid="0">
      <p:cViewPr varScale="1">
        <p:scale>
          <a:sx n="115" d="100"/>
          <a:sy n="115" d="100"/>
        </p:scale>
        <p:origin x="10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sham Macaraya" userId="a3b3b8b4dbc1983a" providerId="LiveId" clId="{0F692B11-E787-4A02-9644-95BD444F28BB}"/>
    <pc:docChg chg="undo custSel addSld delSld modSld">
      <pc:chgData name="Hisham Macaraya" userId="a3b3b8b4dbc1983a" providerId="LiveId" clId="{0F692B11-E787-4A02-9644-95BD444F28BB}" dt="2024-12-02T17:41:32.512" v="157" actId="26606"/>
      <pc:docMkLst>
        <pc:docMk/>
      </pc:docMkLst>
      <pc:sldChg chg="addSp delSp modSp mod setBg delAnim modAnim setClrOvrMap">
        <pc:chgData name="Hisham Macaraya" userId="a3b3b8b4dbc1983a" providerId="LiveId" clId="{0F692B11-E787-4A02-9644-95BD444F28BB}" dt="2024-12-02T16:21:23.918" v="89" actId="1076"/>
        <pc:sldMkLst>
          <pc:docMk/>
          <pc:sldMk cId="2752580780" sldId="275"/>
        </pc:sldMkLst>
        <pc:spChg chg="mod">
          <ac:chgData name="Hisham Macaraya" userId="a3b3b8b4dbc1983a" providerId="LiveId" clId="{0F692B11-E787-4A02-9644-95BD444F28BB}" dt="2024-12-02T16:21:19.801" v="88" actId="1076"/>
          <ac:spMkLst>
            <pc:docMk/>
            <pc:sldMk cId="2752580780" sldId="275"/>
            <ac:spMk id="2" creationId="{4F7D2B6E-92FA-152F-7C43-B12D84D4A396}"/>
          </ac:spMkLst>
        </pc:spChg>
        <pc:spChg chg="del">
          <ac:chgData name="Hisham Macaraya" userId="a3b3b8b4dbc1983a" providerId="LiveId" clId="{0F692B11-E787-4A02-9644-95BD444F28BB}" dt="2024-12-02T16:19:45.812" v="74"/>
          <ac:spMkLst>
            <pc:docMk/>
            <pc:sldMk cId="2752580780" sldId="275"/>
            <ac:spMk id="3" creationId="{049E09A5-D961-0E6B-9B6B-D457D97116AB}"/>
          </ac:spMkLst>
        </pc:spChg>
        <pc:spChg chg="add del mod">
          <ac:chgData name="Hisham Macaraya" userId="a3b3b8b4dbc1983a" providerId="LiveId" clId="{0F692B11-E787-4A02-9644-95BD444F28BB}" dt="2024-12-02T16:19:58.588" v="76" actId="478"/>
          <ac:spMkLst>
            <pc:docMk/>
            <pc:sldMk cId="2752580780" sldId="275"/>
            <ac:spMk id="6" creationId="{B96FE0BA-55AB-7AAE-F878-64F6CFC63E9D}"/>
          </ac:spMkLst>
        </pc:spChg>
        <pc:spChg chg="add del">
          <ac:chgData name="Hisham Macaraya" userId="a3b3b8b4dbc1983a" providerId="LiveId" clId="{0F692B11-E787-4A02-9644-95BD444F28BB}" dt="2024-12-02T16:20:42.022" v="79" actId="26606"/>
          <ac:spMkLst>
            <pc:docMk/>
            <pc:sldMk cId="2752580780" sldId="275"/>
            <ac:spMk id="70" creationId="{D706AE2E-B17B-43A3-84F8-9C0FE9466CD5}"/>
          </ac:spMkLst>
        </pc:spChg>
        <pc:spChg chg="add del">
          <ac:chgData name="Hisham Macaraya" userId="a3b3b8b4dbc1983a" providerId="LiveId" clId="{0F692B11-E787-4A02-9644-95BD444F28BB}" dt="2024-12-02T16:20:42.022" v="79" actId="26606"/>
          <ac:spMkLst>
            <pc:docMk/>
            <pc:sldMk cId="2752580780" sldId="275"/>
            <ac:spMk id="130" creationId="{5B986EF0-8540-483D-9DDE-1F168FAAC78F}"/>
          </ac:spMkLst>
        </pc:spChg>
        <pc:grpChg chg="add del">
          <ac:chgData name="Hisham Macaraya" userId="a3b3b8b4dbc1983a" providerId="LiveId" clId="{0F692B11-E787-4A02-9644-95BD444F28BB}" dt="2024-12-02T16:20:42.022" v="79" actId="26606"/>
          <ac:grpSpMkLst>
            <pc:docMk/>
            <pc:sldMk cId="2752580780" sldId="275"/>
            <ac:grpSpMk id="14" creationId="{AB86F577-8905-4B21-8AF3-C1BB3433775D}"/>
          </ac:grpSpMkLst>
        </pc:grpChg>
        <pc:grpChg chg="add del">
          <ac:chgData name="Hisham Macaraya" userId="a3b3b8b4dbc1983a" providerId="LiveId" clId="{0F692B11-E787-4A02-9644-95BD444F28BB}" dt="2024-12-02T16:20:42.022" v="79" actId="26606"/>
          <ac:grpSpMkLst>
            <pc:docMk/>
            <pc:sldMk cId="2752580780" sldId="275"/>
            <ac:grpSpMk id="72" creationId="{CEFFB8CF-3E94-42D7-849C-841E7744B2C9}"/>
          </ac:grpSpMkLst>
        </pc:grpChg>
        <pc:picChg chg="add del mod">
          <ac:chgData name="Hisham Macaraya" userId="a3b3b8b4dbc1983a" providerId="LiveId" clId="{0F692B11-E787-4A02-9644-95BD444F28BB}" dt="2024-12-02T16:19:55.831" v="75" actId="478"/>
          <ac:picMkLst>
            <pc:docMk/>
            <pc:sldMk cId="2752580780" sldId="275"/>
            <ac:picMk id="4" creationId="{78DEE79F-F8A3-7C81-2927-46DAF48689D4}"/>
          </ac:picMkLst>
        </pc:picChg>
        <pc:picChg chg="add mod">
          <ac:chgData name="Hisham Macaraya" userId="a3b3b8b4dbc1983a" providerId="LiveId" clId="{0F692B11-E787-4A02-9644-95BD444F28BB}" dt="2024-12-02T16:21:23.918" v="89" actId="1076"/>
          <ac:picMkLst>
            <pc:docMk/>
            <pc:sldMk cId="2752580780" sldId="275"/>
            <ac:picMk id="7" creationId="{F3DD4DF1-EC5A-3721-0B6A-3509A397083E}"/>
          </ac:picMkLst>
        </pc:picChg>
        <pc:picChg chg="add del">
          <ac:chgData name="Hisham Macaraya" userId="a3b3b8b4dbc1983a" providerId="LiveId" clId="{0F692B11-E787-4A02-9644-95BD444F28BB}" dt="2024-12-02T16:20:42.022" v="79" actId="26606"/>
          <ac:picMkLst>
            <pc:docMk/>
            <pc:sldMk cId="2752580780" sldId="275"/>
            <ac:picMk id="12" creationId="{678E285C-BE9E-45B7-A3EE-B9792DAE9917}"/>
          </ac:picMkLst>
        </pc:picChg>
        <pc:picChg chg="add del">
          <ac:chgData name="Hisham Macaraya" userId="a3b3b8b4dbc1983a" providerId="LiveId" clId="{0F692B11-E787-4A02-9644-95BD444F28BB}" dt="2024-12-02T16:20:42.022" v="79" actId="26606"/>
          <ac:picMkLst>
            <pc:docMk/>
            <pc:sldMk cId="2752580780" sldId="275"/>
            <ac:picMk id="128" creationId="{3631D3C9-4C1D-4B3A-A737-E6E780042405}"/>
          </ac:picMkLst>
        </pc:picChg>
      </pc:sldChg>
      <pc:sldChg chg="modSp mod">
        <pc:chgData name="Hisham Macaraya" userId="a3b3b8b4dbc1983a" providerId="LiveId" clId="{0F692B11-E787-4A02-9644-95BD444F28BB}" dt="2024-12-02T16:10:04.359" v="47" actId="20577"/>
        <pc:sldMkLst>
          <pc:docMk/>
          <pc:sldMk cId="2293475920" sldId="277"/>
        </pc:sldMkLst>
        <pc:spChg chg="mod">
          <ac:chgData name="Hisham Macaraya" userId="a3b3b8b4dbc1983a" providerId="LiveId" clId="{0F692B11-E787-4A02-9644-95BD444F28BB}" dt="2024-12-02T16:10:04.359" v="47" actId="20577"/>
          <ac:spMkLst>
            <pc:docMk/>
            <pc:sldMk cId="2293475920" sldId="277"/>
            <ac:spMk id="3" creationId="{72245E82-A1F9-979E-E3AD-169E81E9ACC9}"/>
          </ac:spMkLst>
        </pc:spChg>
      </pc:sldChg>
      <pc:sldChg chg="del">
        <pc:chgData name="Hisham Macaraya" userId="a3b3b8b4dbc1983a" providerId="LiveId" clId="{0F692B11-E787-4A02-9644-95BD444F28BB}" dt="2024-12-02T16:33:17.509" v="90" actId="2696"/>
        <pc:sldMkLst>
          <pc:docMk/>
          <pc:sldMk cId="1998505340" sldId="279"/>
        </pc:sldMkLst>
      </pc:sldChg>
      <pc:sldChg chg="del">
        <pc:chgData name="Hisham Macaraya" userId="a3b3b8b4dbc1983a" providerId="LiveId" clId="{0F692B11-E787-4A02-9644-95BD444F28BB}" dt="2024-12-02T16:33:20.032" v="91" actId="2696"/>
        <pc:sldMkLst>
          <pc:docMk/>
          <pc:sldMk cId="2345226433" sldId="280"/>
        </pc:sldMkLst>
      </pc:sldChg>
      <pc:sldChg chg="del">
        <pc:chgData name="Hisham Macaraya" userId="a3b3b8b4dbc1983a" providerId="LiveId" clId="{0F692B11-E787-4A02-9644-95BD444F28BB}" dt="2024-12-02T16:33:23.332" v="92" actId="2696"/>
        <pc:sldMkLst>
          <pc:docMk/>
          <pc:sldMk cId="1354379416" sldId="281"/>
        </pc:sldMkLst>
      </pc:sldChg>
      <pc:sldChg chg="modSp add mod">
        <pc:chgData name="Hisham Macaraya" userId="a3b3b8b4dbc1983a" providerId="LiveId" clId="{0F692B11-E787-4A02-9644-95BD444F28BB}" dt="2024-12-02T16:10:32.445" v="57" actId="20577"/>
        <pc:sldMkLst>
          <pc:docMk/>
          <pc:sldMk cId="707182131" sldId="282"/>
        </pc:sldMkLst>
        <pc:spChg chg="mod">
          <ac:chgData name="Hisham Macaraya" userId="a3b3b8b4dbc1983a" providerId="LiveId" clId="{0F692B11-E787-4A02-9644-95BD444F28BB}" dt="2024-12-02T16:10:32.445" v="57" actId="20577"/>
          <ac:spMkLst>
            <pc:docMk/>
            <pc:sldMk cId="707182131" sldId="282"/>
            <ac:spMk id="3" creationId="{81598301-897C-D36D-BDA3-80BDBB93F52F}"/>
          </ac:spMkLst>
        </pc:spChg>
      </pc:sldChg>
      <pc:sldChg chg="modSp add mod">
        <pc:chgData name="Hisham Macaraya" userId="a3b3b8b4dbc1983a" providerId="LiveId" clId="{0F692B11-E787-4A02-9644-95BD444F28BB}" dt="2024-12-02T16:11:32.477" v="73" actId="20577"/>
        <pc:sldMkLst>
          <pc:docMk/>
          <pc:sldMk cId="3636595343" sldId="283"/>
        </pc:sldMkLst>
        <pc:spChg chg="mod">
          <ac:chgData name="Hisham Macaraya" userId="a3b3b8b4dbc1983a" providerId="LiveId" clId="{0F692B11-E787-4A02-9644-95BD444F28BB}" dt="2024-12-02T16:11:32.477" v="73" actId="20577"/>
          <ac:spMkLst>
            <pc:docMk/>
            <pc:sldMk cId="3636595343" sldId="283"/>
            <ac:spMk id="3" creationId="{F92AA4E5-0BAF-C6D3-84CA-B3F678E6C420}"/>
          </ac:spMkLst>
        </pc:spChg>
      </pc:sldChg>
      <pc:sldChg chg="addSp delSp modSp new mod setBg">
        <pc:chgData name="Hisham Macaraya" userId="a3b3b8b4dbc1983a" providerId="LiveId" clId="{0F692B11-E787-4A02-9644-95BD444F28BB}" dt="2024-12-02T17:41:32.512" v="157" actId="26606"/>
        <pc:sldMkLst>
          <pc:docMk/>
          <pc:sldMk cId="1306696832" sldId="284"/>
        </pc:sldMkLst>
        <pc:spChg chg="mod">
          <ac:chgData name="Hisham Macaraya" userId="a3b3b8b4dbc1983a" providerId="LiveId" clId="{0F692B11-E787-4A02-9644-95BD444F28BB}" dt="2024-12-02T17:41:32.512" v="157" actId="26606"/>
          <ac:spMkLst>
            <pc:docMk/>
            <pc:sldMk cId="1306696832" sldId="284"/>
            <ac:spMk id="2" creationId="{78797F18-9B4F-6AD6-8437-826D28EC8AE4}"/>
          </ac:spMkLst>
        </pc:spChg>
        <pc:spChg chg="del mod">
          <ac:chgData name="Hisham Macaraya" userId="a3b3b8b4dbc1983a" providerId="LiveId" clId="{0F692B11-E787-4A02-9644-95BD444F28BB}" dt="2024-12-02T17:39:13.694" v="133" actId="931"/>
          <ac:spMkLst>
            <pc:docMk/>
            <pc:sldMk cId="1306696832" sldId="284"/>
            <ac:spMk id="3" creationId="{DAF9F58B-4022-E798-4909-7F6406C77339}"/>
          </ac:spMkLst>
        </pc:spChg>
        <pc:spChg chg="add del mod">
          <ac:chgData name="Hisham Macaraya" userId="a3b3b8b4dbc1983a" providerId="LiveId" clId="{0F692B11-E787-4A02-9644-95BD444F28BB}" dt="2024-12-02T17:39:19.344" v="138" actId="478"/>
          <ac:spMkLst>
            <pc:docMk/>
            <pc:sldMk cId="1306696832" sldId="284"/>
            <ac:spMk id="8" creationId="{4B1C39E4-2FA3-8752-EA80-88955255C94A}"/>
          </ac:spMkLst>
        </pc:spChg>
        <pc:spChg chg="add del mod">
          <ac:chgData name="Hisham Macaraya" userId="a3b3b8b4dbc1983a" providerId="LiveId" clId="{0F692B11-E787-4A02-9644-95BD444F28BB}" dt="2024-12-02T17:39:50.479" v="140" actId="931"/>
          <ac:spMkLst>
            <pc:docMk/>
            <pc:sldMk cId="1306696832" sldId="284"/>
            <ac:spMk id="10" creationId="{58C66A95-44D0-6C1F-6FD0-AA779EFBB25D}"/>
          </ac:spMkLst>
        </pc:spChg>
        <pc:spChg chg="add mod">
          <ac:chgData name="Hisham Macaraya" userId="a3b3b8b4dbc1983a" providerId="LiveId" clId="{0F692B11-E787-4A02-9644-95BD444F28BB}" dt="2024-12-02T17:41:32.512" v="157" actId="26606"/>
          <ac:spMkLst>
            <pc:docMk/>
            <pc:sldMk cId="1306696832" sldId="284"/>
            <ac:spMk id="13" creationId="{FB60B815-66CE-97A7-237B-6E3C5DCC413A}"/>
          </ac:spMkLst>
        </pc:spChg>
        <pc:spChg chg="add del mod">
          <ac:chgData name="Hisham Macaraya" userId="a3b3b8b4dbc1983a" providerId="LiveId" clId="{0F692B11-E787-4A02-9644-95BD444F28BB}" dt="2024-12-02T17:40:53.204" v="150" actId="26606"/>
          <ac:spMkLst>
            <pc:docMk/>
            <pc:sldMk cId="1306696832" sldId="284"/>
            <ac:spMk id="15" creationId="{7E450033-D797-28F4-1094-0B3438091AEF}"/>
          </ac:spMkLst>
        </pc:spChg>
        <pc:spChg chg="add mod">
          <ac:chgData name="Hisham Macaraya" userId="a3b3b8b4dbc1983a" providerId="LiveId" clId="{0F692B11-E787-4A02-9644-95BD444F28BB}" dt="2024-12-02T17:41:32.512" v="157" actId="26606"/>
          <ac:spMkLst>
            <pc:docMk/>
            <pc:sldMk cId="1306696832" sldId="284"/>
            <ac:spMk id="19" creationId="{FA0D1997-B8D3-3D8C-6E3E-A425964D689C}"/>
          </ac:spMkLst>
        </pc:spChg>
        <pc:grpChg chg="add del">
          <ac:chgData name="Hisham Macaraya" userId="a3b3b8b4dbc1983a" providerId="LiveId" clId="{0F692B11-E787-4A02-9644-95BD444F28BB}" dt="2024-12-02T17:41:32.512" v="157" actId="26606"/>
          <ac:grpSpMkLst>
            <pc:docMk/>
            <pc:sldMk cId="1306696832" sldId="284"/>
            <ac:grpSpMk id="24" creationId="{FB9EE4F0-B261-4AB0-BEE3-AA9DD198FC44}"/>
          </ac:grpSpMkLst>
        </pc:grpChg>
        <pc:grpChg chg="add del">
          <ac:chgData name="Hisham Macaraya" userId="a3b3b8b4dbc1983a" providerId="LiveId" clId="{0F692B11-E787-4A02-9644-95BD444F28BB}" dt="2024-12-02T17:41:32.512" v="157" actId="26606"/>
          <ac:grpSpMkLst>
            <pc:docMk/>
            <pc:sldMk cId="1306696832" sldId="284"/>
            <ac:grpSpMk id="80" creationId="{9BDDFBA3-23D9-4786-A45F-FEF742B186C3}"/>
          </ac:grpSpMkLst>
        </pc:grpChg>
        <pc:grpChg chg="add del">
          <ac:chgData name="Hisham Macaraya" userId="a3b3b8b4dbc1983a" providerId="LiveId" clId="{0F692B11-E787-4A02-9644-95BD444F28BB}" dt="2024-12-02T17:41:32.512" v="157" actId="26606"/>
          <ac:grpSpMkLst>
            <pc:docMk/>
            <pc:sldMk cId="1306696832" sldId="284"/>
            <ac:grpSpMk id="84" creationId="{E9675C45-73A7-4834-9423-2EE97A185700}"/>
          </ac:grpSpMkLst>
        </pc:grpChg>
        <pc:grpChg chg="add del">
          <ac:chgData name="Hisham Macaraya" userId="a3b3b8b4dbc1983a" providerId="LiveId" clId="{0F692B11-E787-4A02-9644-95BD444F28BB}" dt="2024-12-02T17:41:32.512" v="157" actId="26606"/>
          <ac:grpSpMkLst>
            <pc:docMk/>
            <pc:sldMk cId="1306696832" sldId="284"/>
            <ac:grpSpMk id="113" creationId="{8F00361E-57C8-492B-B4F0-1439E15D94BA}"/>
          </ac:grpSpMkLst>
        </pc:grpChg>
        <pc:grpChg chg="add del">
          <ac:chgData name="Hisham Macaraya" userId="a3b3b8b4dbc1983a" providerId="LiveId" clId="{0F692B11-E787-4A02-9644-95BD444F28BB}" dt="2024-12-02T17:41:32.512" v="157" actId="26606"/>
          <ac:grpSpMkLst>
            <pc:docMk/>
            <pc:sldMk cId="1306696832" sldId="284"/>
            <ac:grpSpMk id="130" creationId="{AB86F577-8905-4B21-8AF3-C1BB3433775D}"/>
          </ac:grpSpMkLst>
        </pc:grpChg>
        <pc:picChg chg="add del mod">
          <ac:chgData name="Hisham Macaraya" userId="a3b3b8b4dbc1983a" providerId="LiveId" clId="{0F692B11-E787-4A02-9644-95BD444F28BB}" dt="2024-12-02T17:39:19.344" v="138" actId="478"/>
          <ac:picMkLst>
            <pc:docMk/>
            <pc:sldMk cId="1306696832" sldId="284"/>
            <ac:picMk id="5" creationId="{0562AC6C-CABC-6FCF-FDA7-3CB5B7932EB7}"/>
          </ac:picMkLst>
        </pc:picChg>
        <pc:picChg chg="add del mod">
          <ac:chgData name="Hisham Macaraya" userId="a3b3b8b4dbc1983a" providerId="LiveId" clId="{0F692B11-E787-4A02-9644-95BD444F28BB}" dt="2024-12-02T17:39:19.344" v="138" actId="478"/>
          <ac:picMkLst>
            <pc:docMk/>
            <pc:sldMk cId="1306696832" sldId="284"/>
            <ac:picMk id="7" creationId="{2CC513A7-1C98-A937-184E-A3D259B33AC0}"/>
          </ac:picMkLst>
        </pc:picChg>
        <pc:picChg chg="add mod">
          <ac:chgData name="Hisham Macaraya" userId="a3b3b8b4dbc1983a" providerId="LiveId" clId="{0F692B11-E787-4A02-9644-95BD444F28BB}" dt="2024-12-02T17:41:32.512" v="157" actId="26606"/>
          <ac:picMkLst>
            <pc:docMk/>
            <pc:sldMk cId="1306696832" sldId="284"/>
            <ac:picMk id="12" creationId="{88194EF6-0876-31DA-048F-4AF498A22702}"/>
          </ac:picMkLst>
        </pc:picChg>
        <pc:picChg chg="add del">
          <ac:chgData name="Hisham Macaraya" userId="a3b3b8b4dbc1983a" providerId="LiveId" clId="{0F692B11-E787-4A02-9644-95BD444F28BB}" dt="2024-12-02T17:41:32.512" v="157" actId="26606"/>
          <ac:picMkLst>
            <pc:docMk/>
            <pc:sldMk cId="1306696832" sldId="284"/>
            <ac:picMk id="22" creationId="{19AFBE53-1417-406B-8083-DBE0DA72F29D}"/>
          </ac:picMkLst>
        </pc:picChg>
        <pc:picChg chg="add del">
          <ac:chgData name="Hisham Macaraya" userId="a3b3b8b4dbc1983a" providerId="LiveId" clId="{0F692B11-E787-4A02-9644-95BD444F28BB}" dt="2024-12-02T17:41:32.512" v="157" actId="26606"/>
          <ac:picMkLst>
            <pc:docMk/>
            <pc:sldMk cId="1306696832" sldId="284"/>
            <ac:picMk id="128" creationId="{678E285C-BE9E-45B7-A3EE-B9792DAE9917}"/>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FA3DA28-92E1-CD4A-976D-3B0601D62600}" type="datetimeFigureOut">
              <a:rPr lang="en-US" smtClean="0"/>
              <a:t>12/2/2024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847415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A3DA28-92E1-CD4A-976D-3B0601D62600}"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329555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A3DA28-92E1-CD4A-976D-3B0601D62600}"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3948097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A3DA28-92E1-CD4A-976D-3B0601D62600}"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92EF10-A094-3544-94BE-A4242E6952DF}"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2846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A3DA28-92E1-CD4A-976D-3B0601D62600}"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3688118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FA3DA28-92E1-CD4A-976D-3B0601D62600}"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3040284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FA3DA28-92E1-CD4A-976D-3B0601D62600}"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1601259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DA28-92E1-CD4A-976D-3B0601D62600}"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1867332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DA28-92E1-CD4A-976D-3B0601D62600}"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3269794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DA28-92E1-CD4A-976D-3B0601D62600}"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2316663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A3DA28-92E1-CD4A-976D-3B0601D62600}"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157251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A3DA28-92E1-CD4A-976D-3B0601D62600}"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1353363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A3DA28-92E1-CD4A-976D-3B0601D62600}"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365898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3DA28-92E1-CD4A-976D-3B0601D62600}"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90456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A3DA28-92E1-CD4A-976D-3B0601D62600}" type="datetimeFigureOut">
              <a:rPr lang="en-US" smtClean="0"/>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2762975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A3DA28-92E1-CD4A-976D-3B0601D62600}"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504566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A3DA28-92E1-CD4A-976D-3B0601D62600}"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92EF10-A094-3544-94BE-A4242E6952DF}" type="slidenum">
              <a:rPr lang="en-US" smtClean="0"/>
              <a:t>‹#›</a:t>
            </a:fld>
            <a:endParaRPr lang="en-US"/>
          </a:p>
        </p:txBody>
      </p:sp>
    </p:spTree>
    <p:extLst>
      <p:ext uri="{BB962C8B-B14F-4D97-AF65-F5344CB8AC3E}">
        <p14:creationId xmlns:p14="http://schemas.microsoft.com/office/powerpoint/2010/main" val="3647083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FA3DA28-92E1-CD4A-976D-3B0601D62600}" type="datetimeFigureOut">
              <a:rPr lang="en-US" smtClean="0"/>
              <a:t>12/2/2024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292EF10-A094-3544-94BE-A4242E6952DF}" type="slidenum">
              <a:rPr lang="en-US" smtClean="0"/>
              <a:t>‹#›</a:t>
            </a:fld>
            <a:endParaRPr lang="en-US"/>
          </a:p>
        </p:txBody>
      </p:sp>
    </p:spTree>
    <p:extLst>
      <p:ext uri="{BB962C8B-B14F-4D97-AF65-F5344CB8AC3E}">
        <p14:creationId xmlns:p14="http://schemas.microsoft.com/office/powerpoint/2010/main" val="3099393063"/>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robots.ox.ac.uk/~vgg/data/pet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www.robots.ox.ac.uk/~vgg/data/pet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reativecommons.org/licenses/by/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lthub.ubc.ca/guides/github-instructor-guide/" TargetMode="External"/><Relationship Id="rId5" Type="http://schemas.openxmlformats.org/officeDocument/2006/relationships/image" Target="../media/image3.png"/><Relationship Id="rId4" Type="http://schemas.openxmlformats.org/officeDocument/2006/relationships/hyperlink" Target="https://github.com/ktgraze/ITAIMidtermGroup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huggingface.co/docs/transformers/en/model_doc/mobilenet_v2" TargetMode="External"/><Relationship Id="rId2" Type="http://schemas.openxmlformats.org/officeDocument/2006/relationships/hyperlink" Target="https://arxiv.org/abs/1801.0438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kaggle.com/code/blurredmachine/vggnet-16-architecture-a-complete-guid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kaggle.com/code/blurredmachine/vggnet-16-architecture-a-complete-guid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code/blurredmachine/vggnet-16-architecture-a-complete-guid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94592-1C2B-202C-61AC-3A539F5B488E}"/>
              </a:ext>
            </a:extLst>
          </p:cNvPr>
          <p:cNvSpPr>
            <a:spLocks noGrp="1"/>
          </p:cNvSpPr>
          <p:nvPr>
            <p:ph type="ctrTitle"/>
          </p:nvPr>
        </p:nvSpPr>
        <p:spPr/>
        <p:txBody>
          <a:bodyPr>
            <a:normAutofit/>
          </a:bodyPr>
          <a:lstStyle/>
          <a:p>
            <a:r>
              <a:rPr lang="en-US"/>
              <a:t>Midterm - Object Detection Project</a:t>
            </a:r>
            <a:br>
              <a:rPr lang="en-US"/>
            </a:br>
            <a:r>
              <a:rPr lang="en-US"/>
              <a:t>Group 4 </a:t>
            </a:r>
            <a:endParaRPr lang="en-US" dirty="0"/>
          </a:p>
        </p:txBody>
      </p:sp>
      <p:sp>
        <p:nvSpPr>
          <p:cNvPr id="3" name="Subtitle 2">
            <a:extLst>
              <a:ext uri="{FF2B5EF4-FFF2-40B4-BE49-F238E27FC236}">
                <a16:creationId xmlns:a16="http://schemas.microsoft.com/office/drawing/2014/main" id="{87E92237-CFE2-DBF8-6625-887B20DE8A22}"/>
              </a:ext>
            </a:extLst>
          </p:cNvPr>
          <p:cNvSpPr>
            <a:spLocks noGrp="1"/>
          </p:cNvSpPr>
          <p:nvPr>
            <p:ph type="subTitle" idx="1"/>
          </p:nvPr>
        </p:nvSpPr>
        <p:spPr/>
        <p:txBody>
          <a:bodyPr>
            <a:normAutofit fontScale="62500" lnSpcReduction="20000"/>
          </a:bodyPr>
          <a:lstStyle/>
          <a:p>
            <a:r>
              <a:rPr lang="en-US"/>
              <a:t>Kaire Campomanes</a:t>
            </a:r>
          </a:p>
          <a:p>
            <a:r>
              <a:rPr lang="en-US"/>
              <a:t>Dallas Foster</a:t>
            </a:r>
          </a:p>
          <a:p>
            <a:r>
              <a:rPr lang="en-US"/>
              <a:t>Elijah Ghaya</a:t>
            </a:r>
          </a:p>
          <a:p>
            <a:r>
              <a:rPr lang="en-US"/>
              <a:t>Hisham Macaraya</a:t>
            </a:r>
          </a:p>
          <a:p>
            <a:r>
              <a:rPr lang="en-US"/>
              <a:t>Katherine Stanton</a:t>
            </a:r>
          </a:p>
          <a:p>
            <a:endParaRPr lang="en-US" dirty="0"/>
          </a:p>
        </p:txBody>
      </p:sp>
    </p:spTree>
    <p:extLst>
      <p:ext uri="{BB962C8B-B14F-4D97-AF65-F5344CB8AC3E}">
        <p14:creationId xmlns:p14="http://schemas.microsoft.com/office/powerpoint/2010/main" val="2400819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4CDC-2DD1-162D-7896-D44D2A60162C}"/>
              </a:ext>
            </a:extLst>
          </p:cNvPr>
          <p:cNvSpPr>
            <a:spLocks noGrp="1"/>
          </p:cNvSpPr>
          <p:nvPr>
            <p:ph type="title"/>
          </p:nvPr>
        </p:nvSpPr>
        <p:spPr/>
        <p:txBody>
          <a:bodyPr>
            <a:normAutofit/>
          </a:bodyPr>
          <a:lstStyle/>
          <a:p>
            <a:r>
              <a:rPr lang="en-US"/>
              <a:t>Exploring the Oxford-IIIT Pet Dataset</a:t>
            </a:r>
            <a:endParaRPr lang="en-US" dirty="0"/>
          </a:p>
        </p:txBody>
      </p:sp>
      <p:sp>
        <p:nvSpPr>
          <p:cNvPr id="3" name="Content Placeholder 2">
            <a:extLst>
              <a:ext uri="{FF2B5EF4-FFF2-40B4-BE49-F238E27FC236}">
                <a16:creationId xmlns:a16="http://schemas.microsoft.com/office/drawing/2014/main" id="{89867EA2-7A95-1B6D-CD76-A9CC823DC4C7}"/>
              </a:ext>
            </a:extLst>
          </p:cNvPr>
          <p:cNvSpPr>
            <a:spLocks noGrp="1"/>
          </p:cNvSpPr>
          <p:nvPr>
            <p:ph idx="1"/>
          </p:nvPr>
        </p:nvSpPr>
        <p:spPr/>
        <p:txBody>
          <a:bodyPr>
            <a:normAutofit fontScale="92500"/>
          </a:bodyPr>
          <a:lstStyle/>
          <a:p>
            <a:r>
              <a:rPr lang="en-US"/>
              <a:t>Created by Omkar M Parkhi, Andrea Vedaldi, Andrew Zisserman, and C.V. Jawahar.</a:t>
            </a:r>
          </a:p>
          <a:p>
            <a:r>
              <a:rPr lang="en-US"/>
              <a:t>Overview taken directly from the Oxford-IIIT Pet Dataset </a:t>
            </a:r>
            <a:r>
              <a:rPr lang="en-US">
                <a:hlinkClick r:id="rId2"/>
              </a:rPr>
              <a:t>homepage</a:t>
            </a:r>
            <a:r>
              <a:rPr lang="en-US"/>
              <a:t>: “We have created a 37 category pet dataset with roughly 200 images for each class. The images have a large variations in scale, prose and lighting. All images have an associated ground truth annotation of breed, head ROI, and pixel level trimap segmentation.”</a:t>
            </a:r>
          </a:p>
          <a:p>
            <a:r>
              <a:rPr lang="en-US"/>
              <a:t>The dataset contains a total of 2371 images of cats and 4978 images of dogs for a total of 7349 images.</a:t>
            </a:r>
            <a:endParaRPr lang="en-US" dirty="0"/>
          </a:p>
        </p:txBody>
      </p:sp>
    </p:spTree>
    <p:extLst>
      <p:ext uri="{BB962C8B-B14F-4D97-AF65-F5344CB8AC3E}">
        <p14:creationId xmlns:p14="http://schemas.microsoft.com/office/powerpoint/2010/main" val="3075085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203ADD-BBEE-20C1-C8C7-04C4020384DC}"/>
              </a:ext>
            </a:extLst>
          </p:cNvPr>
          <p:cNvPicPr>
            <a:picLocks noGrp="1" noChangeAspect="1"/>
          </p:cNvPicPr>
          <p:nvPr>
            <p:ph idx="1"/>
          </p:nvPr>
        </p:nvPicPr>
        <p:blipFill>
          <a:blip r:embed="rId2"/>
          <a:stretch>
            <a:fillRect/>
          </a:stretch>
        </p:blipFill>
        <p:spPr>
          <a:xfrm>
            <a:off x="776835" y="778933"/>
            <a:ext cx="5319165" cy="5922963"/>
          </a:xfrm>
        </p:spPr>
      </p:pic>
      <p:sp>
        <p:nvSpPr>
          <p:cNvPr id="6" name="TextBox 5">
            <a:extLst>
              <a:ext uri="{FF2B5EF4-FFF2-40B4-BE49-F238E27FC236}">
                <a16:creationId xmlns:a16="http://schemas.microsoft.com/office/drawing/2014/main" id="{37EFB7C8-1E80-48C2-0145-7BD1CA8EB593}"/>
              </a:ext>
            </a:extLst>
          </p:cNvPr>
          <p:cNvSpPr txBox="1"/>
          <p:nvPr/>
        </p:nvSpPr>
        <p:spPr>
          <a:xfrm>
            <a:off x="2982382" y="156104"/>
            <a:ext cx="6498168" cy="387798"/>
          </a:xfrm>
          <a:prstGeom prst="rect">
            <a:avLst/>
          </a:prstGeom>
          <a:noFill/>
        </p:spPr>
        <p:txBody>
          <a:bodyPr wrap="square" rtlCol="0">
            <a:spAutoFit/>
          </a:bodyPr>
          <a:lstStyle/>
          <a:p>
            <a:r>
              <a:rPr lang="en-US" sz="1920" u="sng" dirty="0"/>
              <a:t>Oxford-IIIT Pet Dataset Statistics and Annotations Examples </a:t>
            </a:r>
          </a:p>
        </p:txBody>
      </p:sp>
      <p:pic>
        <p:nvPicPr>
          <p:cNvPr id="8" name="Picture 7" descr="A collage of different animals&#10;&#10;Description automatically generated">
            <a:extLst>
              <a:ext uri="{FF2B5EF4-FFF2-40B4-BE49-F238E27FC236}">
                <a16:creationId xmlns:a16="http://schemas.microsoft.com/office/drawing/2014/main" id="{BBC98BFA-98E0-7508-C856-F6F11DBCB855}"/>
              </a:ext>
            </a:extLst>
          </p:cNvPr>
          <p:cNvPicPr>
            <a:picLocks noChangeAspect="1"/>
          </p:cNvPicPr>
          <p:nvPr/>
        </p:nvPicPr>
        <p:blipFill>
          <a:blip r:embed="rId3"/>
          <a:stretch>
            <a:fillRect/>
          </a:stretch>
        </p:blipFill>
        <p:spPr>
          <a:xfrm>
            <a:off x="6231466" y="1589880"/>
            <a:ext cx="5486399" cy="4301067"/>
          </a:xfrm>
          <a:prstGeom prst="rect">
            <a:avLst/>
          </a:prstGeom>
        </p:spPr>
      </p:pic>
      <p:sp>
        <p:nvSpPr>
          <p:cNvPr id="9" name="TextBox 8">
            <a:extLst>
              <a:ext uri="{FF2B5EF4-FFF2-40B4-BE49-F238E27FC236}">
                <a16:creationId xmlns:a16="http://schemas.microsoft.com/office/drawing/2014/main" id="{79CAC38D-E2AF-0AB6-DFF9-22215824C7B4}"/>
              </a:ext>
            </a:extLst>
          </p:cNvPr>
          <p:cNvSpPr txBox="1"/>
          <p:nvPr/>
        </p:nvSpPr>
        <p:spPr>
          <a:xfrm>
            <a:off x="6460065" y="6102614"/>
            <a:ext cx="4419600" cy="369332"/>
          </a:xfrm>
          <a:prstGeom prst="rect">
            <a:avLst/>
          </a:prstGeom>
          <a:noFill/>
        </p:spPr>
        <p:txBody>
          <a:bodyPr wrap="square" rtlCol="0">
            <a:spAutoFit/>
          </a:bodyPr>
          <a:lstStyle/>
          <a:p>
            <a:r>
              <a:rPr lang="en-US" dirty="0"/>
              <a:t>Source: </a:t>
            </a:r>
            <a:r>
              <a:rPr lang="en-US" dirty="0">
                <a:hlinkClick r:id="rId4"/>
              </a:rPr>
              <a:t>The Oxford-IIT Pet Dataset </a:t>
            </a:r>
            <a:endParaRPr lang="en-US" dirty="0"/>
          </a:p>
        </p:txBody>
      </p:sp>
    </p:spTree>
    <p:extLst>
      <p:ext uri="{BB962C8B-B14F-4D97-AF65-F5344CB8AC3E}">
        <p14:creationId xmlns:p14="http://schemas.microsoft.com/office/powerpoint/2010/main" val="437437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0958-6331-1ED4-5616-578BC2D7BE62}"/>
              </a:ext>
            </a:extLst>
          </p:cNvPr>
          <p:cNvSpPr>
            <a:spLocks noGrp="1"/>
          </p:cNvSpPr>
          <p:nvPr>
            <p:ph type="title"/>
          </p:nvPr>
        </p:nvSpPr>
        <p:spPr>
          <a:xfrm>
            <a:off x="1875366" y="141705"/>
            <a:ext cx="8724901" cy="880534"/>
          </a:xfrm>
        </p:spPr>
        <p:txBody>
          <a:bodyPr>
            <a:normAutofit/>
          </a:bodyPr>
          <a:lstStyle/>
          <a:p>
            <a:r>
              <a:rPr lang="en-US" sz="2800" b="1" dirty="0"/>
              <a:t>Performance Metrics and Comparison to Baseline Model</a:t>
            </a:r>
          </a:p>
        </p:txBody>
      </p:sp>
      <p:pic>
        <p:nvPicPr>
          <p:cNvPr id="5" name="Content Placeholder 4" descr="A graph with numbers and a line&#10;&#10;Description automatically generated">
            <a:extLst>
              <a:ext uri="{FF2B5EF4-FFF2-40B4-BE49-F238E27FC236}">
                <a16:creationId xmlns:a16="http://schemas.microsoft.com/office/drawing/2014/main" id="{5533F651-98DA-D167-FBA8-9F13C2336B3E}"/>
              </a:ext>
            </a:extLst>
          </p:cNvPr>
          <p:cNvPicPr>
            <a:picLocks noGrp="1" noChangeAspect="1"/>
          </p:cNvPicPr>
          <p:nvPr>
            <p:ph idx="1"/>
          </p:nvPr>
        </p:nvPicPr>
        <p:blipFill>
          <a:blip r:embed="rId2"/>
          <a:stretch>
            <a:fillRect/>
          </a:stretch>
        </p:blipFill>
        <p:spPr>
          <a:xfrm>
            <a:off x="0" y="2082800"/>
            <a:ext cx="5858933" cy="4656666"/>
          </a:xfrm>
        </p:spPr>
      </p:pic>
      <p:sp>
        <p:nvSpPr>
          <p:cNvPr id="6" name="TextBox 5">
            <a:extLst>
              <a:ext uri="{FF2B5EF4-FFF2-40B4-BE49-F238E27FC236}">
                <a16:creationId xmlns:a16="http://schemas.microsoft.com/office/drawing/2014/main" id="{EEB181BA-500D-88CB-7199-2A16A1BEF168}"/>
              </a:ext>
            </a:extLst>
          </p:cNvPr>
          <p:cNvSpPr txBox="1"/>
          <p:nvPr/>
        </p:nvSpPr>
        <p:spPr>
          <a:xfrm>
            <a:off x="1515534" y="1479268"/>
            <a:ext cx="1695144" cy="369332"/>
          </a:xfrm>
          <a:prstGeom prst="rect">
            <a:avLst/>
          </a:prstGeom>
          <a:noFill/>
        </p:spPr>
        <p:txBody>
          <a:bodyPr wrap="none" rtlCol="0">
            <a:spAutoFit/>
          </a:bodyPr>
          <a:lstStyle/>
          <a:p>
            <a:r>
              <a:rPr lang="en-US" b="1" dirty="0"/>
              <a:t>Test Loss</a:t>
            </a:r>
            <a:r>
              <a:rPr lang="en-US" dirty="0"/>
              <a:t>: 0.60</a:t>
            </a:r>
          </a:p>
        </p:txBody>
      </p:sp>
      <p:pic>
        <p:nvPicPr>
          <p:cNvPr id="8" name="Picture 7" descr="A graph with blue lines and numbers&#10;&#10;Description automatically generated">
            <a:extLst>
              <a:ext uri="{FF2B5EF4-FFF2-40B4-BE49-F238E27FC236}">
                <a16:creationId xmlns:a16="http://schemas.microsoft.com/office/drawing/2014/main" id="{C479821B-4B20-D9E1-7FC8-5A4D41E7A68E}"/>
              </a:ext>
            </a:extLst>
          </p:cNvPr>
          <p:cNvPicPr>
            <a:picLocks noChangeAspect="1"/>
          </p:cNvPicPr>
          <p:nvPr/>
        </p:nvPicPr>
        <p:blipFill>
          <a:blip r:embed="rId3"/>
          <a:stretch>
            <a:fillRect/>
          </a:stretch>
        </p:blipFill>
        <p:spPr>
          <a:xfrm>
            <a:off x="5858933" y="2082800"/>
            <a:ext cx="5867401" cy="4656666"/>
          </a:xfrm>
          <a:prstGeom prst="rect">
            <a:avLst/>
          </a:prstGeom>
        </p:spPr>
      </p:pic>
      <p:sp>
        <p:nvSpPr>
          <p:cNvPr id="9" name="TextBox 8">
            <a:extLst>
              <a:ext uri="{FF2B5EF4-FFF2-40B4-BE49-F238E27FC236}">
                <a16:creationId xmlns:a16="http://schemas.microsoft.com/office/drawing/2014/main" id="{A287B7C8-ECD5-36BF-60AD-72C3449BDFAB}"/>
              </a:ext>
            </a:extLst>
          </p:cNvPr>
          <p:cNvSpPr txBox="1"/>
          <p:nvPr/>
        </p:nvSpPr>
        <p:spPr>
          <a:xfrm>
            <a:off x="7907866" y="1479268"/>
            <a:ext cx="2180405" cy="369332"/>
          </a:xfrm>
          <a:prstGeom prst="rect">
            <a:avLst/>
          </a:prstGeom>
          <a:noFill/>
        </p:spPr>
        <p:txBody>
          <a:bodyPr wrap="none" rtlCol="0">
            <a:spAutoFit/>
          </a:bodyPr>
          <a:lstStyle/>
          <a:p>
            <a:r>
              <a:rPr lang="en-US" b="1" dirty="0"/>
              <a:t>Test Accuracy</a:t>
            </a:r>
            <a:r>
              <a:rPr lang="en-US" dirty="0"/>
              <a:t>: 78%</a:t>
            </a:r>
          </a:p>
        </p:txBody>
      </p:sp>
      <p:sp>
        <p:nvSpPr>
          <p:cNvPr id="10" name="TextBox 9">
            <a:extLst>
              <a:ext uri="{FF2B5EF4-FFF2-40B4-BE49-F238E27FC236}">
                <a16:creationId xmlns:a16="http://schemas.microsoft.com/office/drawing/2014/main" id="{5A8601AB-3D93-E9C4-8113-5BFD5520CBBC}"/>
              </a:ext>
            </a:extLst>
          </p:cNvPr>
          <p:cNvSpPr txBox="1"/>
          <p:nvPr/>
        </p:nvSpPr>
        <p:spPr>
          <a:xfrm>
            <a:off x="4504267" y="996204"/>
            <a:ext cx="3183466" cy="646331"/>
          </a:xfrm>
          <a:prstGeom prst="rect">
            <a:avLst/>
          </a:prstGeom>
          <a:noFill/>
        </p:spPr>
        <p:txBody>
          <a:bodyPr wrap="square" rtlCol="0">
            <a:spAutoFit/>
          </a:bodyPr>
          <a:lstStyle/>
          <a:p>
            <a:r>
              <a:rPr lang="en-US" b="1" dirty="0"/>
              <a:t>Baseline Model</a:t>
            </a:r>
          </a:p>
          <a:p>
            <a:pPr marL="285750" indent="-285750">
              <a:buFont typeface="Arial" panose="020B0604020202020204" pitchFamily="34" charset="0"/>
              <a:buChar char="•"/>
            </a:pPr>
            <a:r>
              <a:rPr lang="en-US" dirty="0"/>
              <a:t>Model: SSD </a:t>
            </a:r>
            <a:r>
              <a:rPr lang="en-US" dirty="0" err="1"/>
              <a:t>MobileNet</a:t>
            </a:r>
            <a:r>
              <a:rPr lang="en-US" dirty="0"/>
              <a:t> V2</a:t>
            </a:r>
          </a:p>
        </p:txBody>
      </p:sp>
    </p:spTree>
    <p:extLst>
      <p:ext uri="{BB962C8B-B14F-4D97-AF65-F5344CB8AC3E}">
        <p14:creationId xmlns:p14="http://schemas.microsoft.com/office/powerpoint/2010/main" val="143892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AB0C2-B36E-EE5B-054F-09D69B6D48DE}"/>
              </a:ext>
            </a:extLst>
          </p:cNvPr>
          <p:cNvSpPr>
            <a:spLocks noGrp="1"/>
          </p:cNvSpPr>
          <p:nvPr>
            <p:ph idx="1"/>
          </p:nvPr>
        </p:nvSpPr>
        <p:spPr>
          <a:xfrm>
            <a:off x="838200" y="369359"/>
            <a:ext cx="10515600" cy="6014508"/>
          </a:xfrm>
        </p:spPr>
        <p:txBody>
          <a:bodyPr/>
          <a:lstStyle/>
          <a:p>
            <a:r>
              <a:rPr lang="en-US" dirty="0"/>
              <a:t>The base model was trained for 66 minutes and 28 seconds.</a:t>
            </a:r>
          </a:p>
        </p:txBody>
      </p:sp>
      <p:pic>
        <p:nvPicPr>
          <p:cNvPr id="5" name="Picture 4" descr="A screenshot of a computer&#10;&#10;Description automatically generated">
            <a:extLst>
              <a:ext uri="{FF2B5EF4-FFF2-40B4-BE49-F238E27FC236}">
                <a16:creationId xmlns:a16="http://schemas.microsoft.com/office/drawing/2014/main" id="{160F4EFA-DAEB-1E63-3E08-CF28CD9E94F3}"/>
              </a:ext>
            </a:extLst>
          </p:cNvPr>
          <p:cNvPicPr>
            <a:picLocks noChangeAspect="1"/>
          </p:cNvPicPr>
          <p:nvPr/>
        </p:nvPicPr>
        <p:blipFill>
          <a:blip r:embed="rId2"/>
          <a:stretch>
            <a:fillRect/>
          </a:stretch>
        </p:blipFill>
        <p:spPr>
          <a:xfrm>
            <a:off x="838200" y="914400"/>
            <a:ext cx="10515599" cy="5198533"/>
          </a:xfrm>
          <a:prstGeom prst="rect">
            <a:avLst/>
          </a:prstGeom>
        </p:spPr>
      </p:pic>
    </p:spTree>
    <p:extLst>
      <p:ext uri="{BB962C8B-B14F-4D97-AF65-F5344CB8AC3E}">
        <p14:creationId xmlns:p14="http://schemas.microsoft.com/office/powerpoint/2010/main" val="1411804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93B238-22A5-7186-09E6-D630924E5B03}"/>
              </a:ext>
            </a:extLst>
          </p:cNvPr>
          <p:cNvSpPr>
            <a:spLocks noGrp="1"/>
          </p:cNvSpPr>
          <p:nvPr>
            <p:ph idx="1"/>
          </p:nvPr>
        </p:nvSpPr>
        <p:spPr>
          <a:xfrm>
            <a:off x="152401" y="2827866"/>
            <a:ext cx="2048759" cy="1202267"/>
          </a:xfrm>
        </p:spPr>
        <p:txBody>
          <a:bodyPr>
            <a:normAutofit fontScale="92500" lnSpcReduction="10000"/>
          </a:bodyPr>
          <a:lstStyle/>
          <a:p>
            <a:r>
              <a:rPr lang="en-US" dirty="0"/>
              <a:t>The enhanced training took 206 minutes. </a:t>
            </a:r>
          </a:p>
        </p:txBody>
      </p:sp>
      <p:pic>
        <p:nvPicPr>
          <p:cNvPr id="5" name="Picture 4" descr="A screenshot of a computer&#10;&#10;Description automatically generated">
            <a:extLst>
              <a:ext uri="{FF2B5EF4-FFF2-40B4-BE49-F238E27FC236}">
                <a16:creationId xmlns:a16="http://schemas.microsoft.com/office/drawing/2014/main" id="{F3F12003-DF21-E9FA-9E42-AC1B207590DF}"/>
              </a:ext>
            </a:extLst>
          </p:cNvPr>
          <p:cNvPicPr>
            <a:picLocks noChangeAspect="1"/>
          </p:cNvPicPr>
          <p:nvPr/>
        </p:nvPicPr>
        <p:blipFill>
          <a:blip r:embed="rId2"/>
          <a:stretch>
            <a:fillRect/>
          </a:stretch>
        </p:blipFill>
        <p:spPr>
          <a:xfrm>
            <a:off x="2472440" y="122320"/>
            <a:ext cx="8754359" cy="6613357"/>
          </a:xfrm>
          <a:prstGeom prst="rect">
            <a:avLst/>
          </a:prstGeom>
        </p:spPr>
      </p:pic>
    </p:spTree>
    <p:extLst>
      <p:ext uri="{BB962C8B-B14F-4D97-AF65-F5344CB8AC3E}">
        <p14:creationId xmlns:p14="http://schemas.microsoft.com/office/powerpoint/2010/main" val="3318476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1FD774-A0BB-0AFD-0E74-329A6E13F195}"/>
              </a:ext>
            </a:extLst>
          </p:cNvPr>
          <p:cNvSpPr>
            <a:spLocks noGrp="1"/>
          </p:cNvSpPr>
          <p:nvPr>
            <p:ph idx="1"/>
          </p:nvPr>
        </p:nvSpPr>
        <p:spPr>
          <a:xfrm>
            <a:off x="241300" y="233892"/>
            <a:ext cx="3344333" cy="561975"/>
          </a:xfrm>
        </p:spPr>
        <p:txBody>
          <a:bodyPr/>
          <a:lstStyle/>
          <a:p>
            <a:pPr marL="0" indent="0">
              <a:buNone/>
            </a:pPr>
            <a:r>
              <a:rPr lang="en-US" dirty="0"/>
              <a:t>Confusion Matrix</a:t>
            </a:r>
          </a:p>
        </p:txBody>
      </p:sp>
      <p:pic>
        <p:nvPicPr>
          <p:cNvPr id="5" name="Picture 4" descr="A diagram of a number matrix&#10;&#10;Description automatically generated with medium confidence">
            <a:extLst>
              <a:ext uri="{FF2B5EF4-FFF2-40B4-BE49-F238E27FC236}">
                <a16:creationId xmlns:a16="http://schemas.microsoft.com/office/drawing/2014/main" id="{2C42CFF5-ED9D-2AC1-CC0F-461CCF71A863}"/>
              </a:ext>
            </a:extLst>
          </p:cNvPr>
          <p:cNvPicPr>
            <a:picLocks noChangeAspect="1"/>
          </p:cNvPicPr>
          <p:nvPr/>
        </p:nvPicPr>
        <p:blipFill>
          <a:blip r:embed="rId2"/>
          <a:stretch>
            <a:fillRect/>
          </a:stretch>
        </p:blipFill>
        <p:spPr>
          <a:xfrm>
            <a:off x="1456266" y="795867"/>
            <a:ext cx="8822267" cy="5803900"/>
          </a:xfrm>
          <a:prstGeom prst="rect">
            <a:avLst/>
          </a:prstGeom>
        </p:spPr>
      </p:pic>
    </p:spTree>
    <p:extLst>
      <p:ext uri="{BB962C8B-B14F-4D97-AF65-F5344CB8AC3E}">
        <p14:creationId xmlns:p14="http://schemas.microsoft.com/office/powerpoint/2010/main" val="495847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3511FF-4349-3624-1DD9-5CDB0A4C3CE7}"/>
              </a:ext>
            </a:extLst>
          </p:cNvPr>
          <p:cNvSpPr>
            <a:spLocks noGrp="1"/>
          </p:cNvSpPr>
          <p:nvPr>
            <p:ph idx="1"/>
          </p:nvPr>
        </p:nvSpPr>
        <p:spPr>
          <a:xfrm>
            <a:off x="838200" y="237066"/>
            <a:ext cx="10515600" cy="6383868"/>
          </a:xfrm>
        </p:spPr>
        <p:txBody>
          <a:bodyPr>
            <a:normAutofit fontScale="92500" lnSpcReduction="20000"/>
          </a:bodyPr>
          <a:lstStyle/>
          <a:p>
            <a:pPr marL="0" indent="0" rtl="0">
              <a:buNone/>
            </a:pPr>
            <a:r>
              <a:rPr lang="en-US" b="1" dirty="0"/>
              <a:t>Confusion Matrix Explained</a:t>
            </a:r>
            <a:r>
              <a:rPr lang="en-US" sz="2400" dirty="0"/>
              <a:t>:</a:t>
            </a:r>
          </a:p>
          <a:p>
            <a:pPr rtl="0"/>
            <a:r>
              <a:rPr lang="en-US" sz="1800" dirty="0"/>
              <a:t>Upon analyzing the confusion matrix, it is evident that the model is heavily biased towards predicting class 27, regardless of the true labels. This results in a significant misclassification rate for all other classes, indicating that errors are not more common between specific pairs of classes but are instead concentrated in the over-prediction of class 27.</a:t>
            </a:r>
          </a:p>
          <a:p>
            <a:pPr rtl="0"/>
            <a:r>
              <a:rPr lang="en-US" sz="1800" b="1" i="1" dirty="0"/>
              <a:t>Possible Explanations</a:t>
            </a:r>
            <a:r>
              <a:rPr lang="en-US" sz="1800" dirty="0"/>
              <a:t>:</a:t>
            </a:r>
            <a:br>
              <a:rPr lang="en-US" sz="1800" dirty="0"/>
            </a:br>
            <a:r>
              <a:rPr lang="en-US" sz="1800" dirty="0"/>
              <a:t>1. **Class Imbalance:** Class 27 may have significantly more instances compared to other classes, causing the model to favor predicting this class to reduce overall loss during training.</a:t>
            </a:r>
            <a:br>
              <a:rPr lang="en-US" sz="1800" dirty="0"/>
            </a:br>
            <a:r>
              <a:rPr lang="en-US" sz="1800" dirty="0"/>
              <a:t>2. **Insufficient Generalization:** The model may not have generalized well across all classes due to limited or insufficiently diverse training data.</a:t>
            </a:r>
            <a:br>
              <a:rPr lang="en-US" sz="1800" dirty="0"/>
            </a:br>
            <a:r>
              <a:rPr lang="en-US" sz="1800" dirty="0"/>
              <a:t>3. **Model Simplicity:** The model might be too simple or lack the capacity to effectively distinguish between different classes.</a:t>
            </a:r>
            <a:br>
              <a:rPr lang="en-US" sz="1800" dirty="0"/>
            </a:br>
            <a:r>
              <a:rPr lang="en-US" sz="1800" dirty="0"/>
              <a:t>4. **Overfitting:** The model may have overfitted to class-specific features during training, leading to an over-reliance on class 27.</a:t>
            </a:r>
          </a:p>
          <a:p>
            <a:pPr rtl="0"/>
            <a:r>
              <a:rPr lang="en-US" sz="1800" b="1" i="1" dirty="0"/>
              <a:t>Recommendations</a:t>
            </a:r>
            <a:r>
              <a:rPr lang="en-US" sz="1800" dirty="0"/>
              <a:t>:</a:t>
            </a:r>
            <a:br>
              <a:rPr lang="en-US" sz="1800" dirty="0"/>
            </a:br>
            <a:r>
              <a:rPr lang="en-US" sz="1800" dirty="0"/>
              <a:t>1. **Rebalance the Dataset:** Use oversampling for underrepresented classes or </a:t>
            </a:r>
            <a:r>
              <a:rPr lang="en-US" sz="1800" dirty="0" err="1"/>
              <a:t>undersampling</a:t>
            </a:r>
            <a:r>
              <a:rPr lang="en-US" sz="1800" dirty="0"/>
              <a:t> for the dominant class.</a:t>
            </a:r>
            <a:br>
              <a:rPr lang="en-US" sz="1800" dirty="0"/>
            </a:br>
            <a:r>
              <a:rPr lang="en-US" sz="1800" dirty="0"/>
              <a:t>2. **Weighted Loss Functions:** Apply weighted loss functions to give more importance to underrepresented classes.</a:t>
            </a:r>
            <a:br>
              <a:rPr lang="en-US" sz="1800" dirty="0"/>
            </a:br>
            <a:r>
              <a:rPr lang="en-US" sz="1800" dirty="0"/>
              <a:t>3. **Improve Feature Engineering:** Ensure better feature representation across classes and use data augmentation to increase dataset diversity.</a:t>
            </a:r>
            <a:br>
              <a:rPr lang="en-US" sz="1800" dirty="0"/>
            </a:br>
            <a:r>
              <a:rPr lang="en-US" sz="1800" dirty="0"/>
              <a:t>4. **Revisit Model Architecture:** Adjust the model's architecture and hyperparameters to better capture the nuances across all classes.</a:t>
            </a:r>
          </a:p>
          <a:p>
            <a:endParaRPr lang="en-US" dirty="0"/>
          </a:p>
        </p:txBody>
      </p:sp>
    </p:spTree>
    <p:extLst>
      <p:ext uri="{BB962C8B-B14F-4D97-AF65-F5344CB8AC3E}">
        <p14:creationId xmlns:p14="http://schemas.microsoft.com/office/powerpoint/2010/main" val="1721281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DCCF68-22A8-D702-5068-55F2664D4081}"/>
              </a:ext>
            </a:extLst>
          </p:cNvPr>
          <p:cNvSpPr>
            <a:spLocks noGrp="1"/>
          </p:cNvSpPr>
          <p:nvPr>
            <p:ph idx="1"/>
          </p:nvPr>
        </p:nvSpPr>
        <p:spPr>
          <a:xfrm>
            <a:off x="186266" y="2621492"/>
            <a:ext cx="2015067" cy="680508"/>
          </a:xfrm>
        </p:spPr>
        <p:txBody>
          <a:bodyPr>
            <a:normAutofit fontScale="85000" lnSpcReduction="10000"/>
          </a:bodyPr>
          <a:lstStyle/>
          <a:p>
            <a:pPr marL="0" indent="0">
              <a:buNone/>
            </a:pPr>
            <a:r>
              <a:rPr lang="en-US" dirty="0"/>
              <a:t>Fine Tuning Results </a:t>
            </a:r>
          </a:p>
        </p:txBody>
      </p:sp>
      <p:pic>
        <p:nvPicPr>
          <p:cNvPr id="5" name="Picture 4" descr="A screenshot of a computer program&#10;&#10;Description automatically generated">
            <a:extLst>
              <a:ext uri="{FF2B5EF4-FFF2-40B4-BE49-F238E27FC236}">
                <a16:creationId xmlns:a16="http://schemas.microsoft.com/office/drawing/2014/main" id="{A42657C5-F8F6-E932-F2FB-C191C94395EF}"/>
              </a:ext>
            </a:extLst>
          </p:cNvPr>
          <p:cNvPicPr>
            <a:picLocks noChangeAspect="1"/>
          </p:cNvPicPr>
          <p:nvPr/>
        </p:nvPicPr>
        <p:blipFill>
          <a:blip r:embed="rId2"/>
          <a:stretch>
            <a:fillRect/>
          </a:stretch>
        </p:blipFill>
        <p:spPr>
          <a:xfrm>
            <a:off x="2387600" y="325965"/>
            <a:ext cx="9177867" cy="6193367"/>
          </a:xfrm>
          <a:prstGeom prst="rect">
            <a:avLst/>
          </a:prstGeom>
        </p:spPr>
      </p:pic>
    </p:spTree>
    <p:extLst>
      <p:ext uri="{BB962C8B-B14F-4D97-AF65-F5344CB8AC3E}">
        <p14:creationId xmlns:p14="http://schemas.microsoft.com/office/powerpoint/2010/main" val="2758786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49560-48FD-791B-6ECC-98854A489580}"/>
              </a:ext>
            </a:extLst>
          </p:cNvPr>
          <p:cNvSpPr>
            <a:spLocks noGrp="1"/>
          </p:cNvSpPr>
          <p:nvPr>
            <p:ph idx="1"/>
          </p:nvPr>
        </p:nvSpPr>
        <p:spPr>
          <a:xfrm>
            <a:off x="838200" y="267759"/>
            <a:ext cx="10515600" cy="6319308"/>
          </a:xfrm>
        </p:spPr>
        <p:txBody>
          <a:bodyPr>
            <a:normAutofit fontScale="85000" lnSpcReduction="20000"/>
          </a:bodyPr>
          <a:lstStyle/>
          <a:p>
            <a:pPr rtl="0">
              <a:buFont typeface="+mj-lt"/>
              <a:buAutoNum type="arabicPeriod"/>
            </a:pPr>
            <a:r>
              <a:rPr lang="en-US" b="1" dirty="0"/>
              <a:t>Freezing the First 10 Layers:</a:t>
            </a:r>
            <a:endParaRPr lang="en-US" dirty="0"/>
          </a:p>
          <a:p>
            <a:pPr lvl="1"/>
            <a:r>
              <a:rPr lang="en-US" b="1" dirty="0"/>
              <a:t>Test Loss:</a:t>
            </a:r>
            <a:r>
              <a:rPr lang="en-US" dirty="0"/>
              <a:t> 0.45</a:t>
            </a:r>
          </a:p>
          <a:p>
            <a:pPr lvl="1"/>
            <a:r>
              <a:rPr lang="en-US" b="1" dirty="0"/>
              <a:t>Test Accuracy:</a:t>
            </a:r>
            <a:r>
              <a:rPr lang="en-US" dirty="0"/>
              <a:t> 85%</a:t>
            </a:r>
          </a:p>
          <a:p>
            <a:pPr lvl="1"/>
            <a:r>
              <a:rPr lang="en-US" b="1" dirty="0"/>
              <a:t>Analysis:</a:t>
            </a:r>
            <a:r>
              <a:rPr lang="en-US" dirty="0"/>
              <a:t> Freezing the first 10 layers allowed the model to leverage pre-trained features while fine-tuning the remaining layers to adapt to the specific dataset. This provided a good balance between using pre-trained knowledge and learning task-specific features.</a:t>
            </a:r>
          </a:p>
          <a:p>
            <a:pPr rtl="0">
              <a:buFont typeface="+mj-lt"/>
              <a:buAutoNum type="arabicPeriod"/>
            </a:pPr>
            <a:r>
              <a:rPr lang="en-US" b="1" dirty="0"/>
              <a:t>Freezing the First 5 Layers:</a:t>
            </a:r>
            <a:endParaRPr lang="en-US" dirty="0"/>
          </a:p>
          <a:p>
            <a:pPr lvl="1"/>
            <a:r>
              <a:rPr lang="en-US" b="1" dirty="0"/>
              <a:t>Test Loss:</a:t>
            </a:r>
            <a:r>
              <a:rPr lang="en-US" dirty="0"/>
              <a:t> 0.40</a:t>
            </a:r>
          </a:p>
          <a:p>
            <a:pPr lvl="1"/>
            <a:r>
              <a:rPr lang="en-US" b="1" dirty="0"/>
              <a:t>Test Accuracy:</a:t>
            </a:r>
            <a:r>
              <a:rPr lang="en-US" dirty="0"/>
              <a:t> 88%</a:t>
            </a:r>
          </a:p>
          <a:p>
            <a:pPr lvl="1"/>
            <a:r>
              <a:rPr lang="en-US" b="1" dirty="0"/>
              <a:t>Analysis:</a:t>
            </a:r>
            <a:r>
              <a:rPr lang="en-US" dirty="0"/>
              <a:t> Freezing only the first 5 layers allowed more layers to be fine-tuned, giving the model more flexibility to learn features specific to the dataset. This approach generally led to better performance compared to freezing more layers, as the model could adapt more effectively to the new task. This configuration achieved the highest accuracy, indicating that more fine-tuning was beneficial for this dataset.</a:t>
            </a:r>
          </a:p>
          <a:p>
            <a:pPr rtl="0">
              <a:buFont typeface="+mj-lt"/>
              <a:buAutoNum type="arabicPeriod"/>
            </a:pPr>
            <a:r>
              <a:rPr lang="en-US" b="1" dirty="0"/>
              <a:t>Freezing the First 15 Layers:</a:t>
            </a:r>
            <a:endParaRPr lang="en-US" dirty="0"/>
          </a:p>
          <a:p>
            <a:pPr lvl="1"/>
            <a:r>
              <a:rPr lang="en-US" b="1" dirty="0"/>
              <a:t>Test Loss:</a:t>
            </a:r>
            <a:r>
              <a:rPr lang="en-US" dirty="0"/>
              <a:t> 0.50</a:t>
            </a:r>
          </a:p>
          <a:p>
            <a:pPr lvl="1"/>
            <a:r>
              <a:rPr lang="en-US" b="1" dirty="0"/>
              <a:t>Test Accuracy:</a:t>
            </a:r>
            <a:r>
              <a:rPr lang="en-US" dirty="0"/>
              <a:t> 82%</a:t>
            </a:r>
          </a:p>
          <a:p>
            <a:pPr lvl="1"/>
            <a:r>
              <a:rPr lang="en-US" b="1" dirty="0"/>
              <a:t>Analysis:</a:t>
            </a:r>
            <a:r>
              <a:rPr lang="en-US" dirty="0"/>
              <a:t> Freezing the first 15 layers meant that only a few layers were fine-tuned. This approach relied heavily on the pre-trained features and did not allow much adaptation to the new dataset. As a result, the model's performance was generally lower compared to the other configurations. This indicates that too much reliance on pre-trained features without sufficient fine-tuning can limit the model's ability to adapt to new data.</a:t>
            </a:r>
          </a:p>
          <a:p>
            <a:endParaRPr lang="en-US" dirty="0"/>
          </a:p>
        </p:txBody>
      </p:sp>
    </p:spTree>
    <p:extLst>
      <p:ext uri="{BB962C8B-B14F-4D97-AF65-F5344CB8AC3E}">
        <p14:creationId xmlns:p14="http://schemas.microsoft.com/office/powerpoint/2010/main" val="350419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CD93AF-B419-0892-3271-AF098166FC97}"/>
              </a:ext>
            </a:extLst>
          </p:cNvPr>
          <p:cNvSpPr>
            <a:spLocks noGrp="1"/>
          </p:cNvSpPr>
          <p:nvPr>
            <p:ph idx="1"/>
          </p:nvPr>
        </p:nvSpPr>
        <p:spPr>
          <a:xfrm>
            <a:off x="1159934" y="233892"/>
            <a:ext cx="9304867" cy="578908"/>
          </a:xfrm>
        </p:spPr>
        <p:txBody>
          <a:bodyPr/>
          <a:lstStyle/>
          <a:p>
            <a:pPr marL="0" indent="0">
              <a:buNone/>
            </a:pPr>
            <a:r>
              <a:rPr lang="en-US" dirty="0"/>
              <a:t>Training all three comparison models took 1264 minutes.</a:t>
            </a:r>
          </a:p>
        </p:txBody>
      </p:sp>
      <p:pic>
        <p:nvPicPr>
          <p:cNvPr id="5" name="Picture 4" descr="A screenshot of a computer code&#10;&#10;Description automatically generated">
            <a:extLst>
              <a:ext uri="{FF2B5EF4-FFF2-40B4-BE49-F238E27FC236}">
                <a16:creationId xmlns:a16="http://schemas.microsoft.com/office/drawing/2014/main" id="{1B091FD0-1EAF-D0F2-D09D-4E9A54DEFCBC}"/>
              </a:ext>
            </a:extLst>
          </p:cNvPr>
          <p:cNvPicPr>
            <a:picLocks noChangeAspect="1"/>
          </p:cNvPicPr>
          <p:nvPr/>
        </p:nvPicPr>
        <p:blipFill>
          <a:blip r:embed="rId2"/>
          <a:stretch>
            <a:fillRect/>
          </a:stretch>
        </p:blipFill>
        <p:spPr>
          <a:xfrm>
            <a:off x="228599" y="1168400"/>
            <a:ext cx="11785601" cy="5029200"/>
          </a:xfrm>
          <a:prstGeom prst="rect">
            <a:avLst/>
          </a:prstGeom>
        </p:spPr>
      </p:pic>
    </p:spTree>
    <p:extLst>
      <p:ext uri="{BB962C8B-B14F-4D97-AF65-F5344CB8AC3E}">
        <p14:creationId xmlns:p14="http://schemas.microsoft.com/office/powerpoint/2010/main" val="2895179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DFC9-D19D-4BD6-AD0F-09E7D53C5807}"/>
              </a:ext>
            </a:extLst>
          </p:cNvPr>
          <p:cNvSpPr>
            <a:spLocks noGrp="1"/>
          </p:cNvSpPr>
          <p:nvPr>
            <p:ph type="title"/>
          </p:nvPr>
        </p:nvSpPr>
        <p:spPr/>
        <p:txBody>
          <a:bodyPr>
            <a:normAutofit/>
          </a:bodyPr>
          <a:lstStyle/>
          <a:p>
            <a:r>
              <a:rPr lang="en-US"/>
              <a:t>Project goal: To enhance an object detection model’s performance</a:t>
            </a:r>
            <a:endParaRPr lang="en-US" dirty="0"/>
          </a:p>
        </p:txBody>
      </p:sp>
      <p:sp>
        <p:nvSpPr>
          <p:cNvPr id="3" name="Content Placeholder 2">
            <a:extLst>
              <a:ext uri="{FF2B5EF4-FFF2-40B4-BE49-F238E27FC236}">
                <a16:creationId xmlns:a16="http://schemas.microsoft.com/office/drawing/2014/main" id="{CE2A2D5B-E5E2-3B71-18CB-4B90F2C7CE19}"/>
              </a:ext>
            </a:extLst>
          </p:cNvPr>
          <p:cNvSpPr>
            <a:spLocks noGrp="1"/>
          </p:cNvSpPr>
          <p:nvPr>
            <p:ph idx="1"/>
          </p:nvPr>
        </p:nvSpPr>
        <p:spPr/>
        <p:txBody>
          <a:bodyPr/>
          <a:lstStyle/>
          <a:p>
            <a:pPr marL="0" indent="0" rtl="0">
              <a:buNone/>
            </a:pPr>
            <a:r>
              <a:rPr lang="en-US" b="1"/>
              <a:t>				Introduction</a:t>
            </a:r>
          </a:p>
          <a:p>
            <a:pPr marL="0" indent="0" rtl="0">
              <a:buNone/>
            </a:pPr>
            <a:r>
              <a:rPr lang="en-US"/>
              <a:t>This report/presentation details the methods used to enhance the performance of an object detection model using the VGG16 pre-trained model. The experiment involved fine-tuning the model by freezing different numbers of layers and evaluating the impact on performance. The performance metrics were compared to a baseline model to assess improvements.</a:t>
            </a:r>
            <a:endParaRPr lang="en-US" dirty="0"/>
          </a:p>
        </p:txBody>
      </p:sp>
    </p:spTree>
    <p:extLst>
      <p:ext uri="{BB962C8B-B14F-4D97-AF65-F5344CB8AC3E}">
        <p14:creationId xmlns:p14="http://schemas.microsoft.com/office/powerpoint/2010/main" val="3313373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757F-0223-12BD-095D-8637F2D7784D}"/>
              </a:ext>
            </a:extLst>
          </p:cNvPr>
          <p:cNvSpPr>
            <a:spLocks noGrp="1"/>
          </p:cNvSpPr>
          <p:nvPr>
            <p:ph type="title"/>
          </p:nvPr>
        </p:nvSpPr>
        <p:spPr>
          <a:xfrm>
            <a:off x="4546600" y="0"/>
            <a:ext cx="2463800" cy="1325563"/>
          </a:xfrm>
        </p:spPr>
        <p:txBody>
          <a:bodyPr>
            <a:normAutofit/>
          </a:bodyPr>
          <a:lstStyle/>
          <a:p>
            <a:r>
              <a:rPr lang="en-US" dirty="0"/>
              <a:t>Analysis</a:t>
            </a:r>
          </a:p>
        </p:txBody>
      </p:sp>
      <p:sp>
        <p:nvSpPr>
          <p:cNvPr id="3" name="Content Placeholder 2">
            <a:extLst>
              <a:ext uri="{FF2B5EF4-FFF2-40B4-BE49-F238E27FC236}">
                <a16:creationId xmlns:a16="http://schemas.microsoft.com/office/drawing/2014/main" id="{5D75A696-7FDC-1DD7-111E-57BFF4CCE3BD}"/>
              </a:ext>
            </a:extLst>
          </p:cNvPr>
          <p:cNvSpPr>
            <a:spLocks noGrp="1"/>
          </p:cNvSpPr>
          <p:nvPr>
            <p:ph idx="1"/>
          </p:nvPr>
        </p:nvSpPr>
        <p:spPr>
          <a:xfrm>
            <a:off x="838200" y="1270000"/>
            <a:ext cx="10515600" cy="5367867"/>
          </a:xfrm>
        </p:spPr>
        <p:txBody>
          <a:bodyPr>
            <a:normAutofit fontScale="85000" lnSpcReduction="20000"/>
          </a:bodyPr>
          <a:lstStyle/>
          <a:p>
            <a:pPr marL="0" indent="0" rtl="0">
              <a:buNone/>
            </a:pPr>
            <a:r>
              <a:rPr lang="en-US" dirty="0"/>
              <a:t>The results of the experiment indicate that the degree of fine-tuning has a significant impact on the model's performance. Here are some key observations:</a:t>
            </a:r>
          </a:p>
          <a:p>
            <a:pPr marL="0" indent="0" rtl="0">
              <a:buNone/>
            </a:pPr>
            <a:endParaRPr lang="en-US" dirty="0"/>
          </a:p>
          <a:p>
            <a:pPr rtl="0">
              <a:buFont typeface="+mj-lt"/>
              <a:buAutoNum type="arabicPeriod"/>
            </a:pPr>
            <a:r>
              <a:rPr lang="en-US" b="1" dirty="0"/>
              <a:t>Balance Between Pre-trained Features and Fine-Tuning:</a:t>
            </a:r>
            <a:endParaRPr lang="en-US" dirty="0"/>
          </a:p>
          <a:p>
            <a:pPr lvl="1"/>
            <a:r>
              <a:rPr lang="en-US" dirty="0"/>
              <a:t>Freezing too many layers (e.g., 15 layers) limits the model's ability to adapt to the new dataset, resulting in lower accuracy.</a:t>
            </a:r>
          </a:p>
          <a:p>
            <a:pPr lvl="1"/>
            <a:r>
              <a:rPr lang="en-US" dirty="0"/>
              <a:t>Freezing too few layers (e.g., 5 layers) allows the model to adapt more but may lead to overfitting if the dataset is small.</a:t>
            </a:r>
          </a:p>
          <a:p>
            <a:pPr rtl="0">
              <a:buFont typeface="+mj-lt"/>
              <a:buAutoNum type="arabicPeriod"/>
            </a:pPr>
            <a:r>
              <a:rPr lang="en-US" b="1" dirty="0"/>
              <a:t>Optimal Fine-Tuning:</a:t>
            </a:r>
            <a:endParaRPr lang="en-US" dirty="0"/>
          </a:p>
          <a:p>
            <a:pPr lvl="1"/>
            <a:r>
              <a:rPr lang="en-US" dirty="0"/>
              <a:t>Freezing an intermediate number of layers (e.g., 10 layers) provided a good balance, leveraging the pre-trained features while allowing sufficient adaptation to the new task. This configuration achieved a high accuracy of 85%.</a:t>
            </a:r>
          </a:p>
          <a:p>
            <a:pPr rtl="0">
              <a:buFont typeface="+mj-lt"/>
              <a:buAutoNum type="arabicPeriod"/>
            </a:pPr>
            <a:r>
              <a:rPr lang="en-US" b="1" dirty="0"/>
              <a:t>Dataset-Specific Adaptation:</a:t>
            </a:r>
            <a:endParaRPr lang="en-US" dirty="0"/>
          </a:p>
          <a:p>
            <a:pPr lvl="1"/>
            <a:r>
              <a:rPr lang="en-US" dirty="0"/>
              <a:t>The model's ability to learn task-specific features is crucial for achieving high performance. Allowing more layers to be fine-tuned generally improved accuracy, as seen with the 5 layers frozen configuration achieving the highest accuracy of 88%.</a:t>
            </a:r>
          </a:p>
          <a:p>
            <a:endParaRPr lang="en-US" dirty="0"/>
          </a:p>
        </p:txBody>
      </p:sp>
    </p:spTree>
    <p:extLst>
      <p:ext uri="{BB962C8B-B14F-4D97-AF65-F5344CB8AC3E}">
        <p14:creationId xmlns:p14="http://schemas.microsoft.com/office/powerpoint/2010/main" val="201788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D2B6E-92FA-152F-7C43-B12D84D4A396}"/>
              </a:ext>
            </a:extLst>
          </p:cNvPr>
          <p:cNvSpPr>
            <a:spLocks noGrp="1"/>
          </p:cNvSpPr>
          <p:nvPr>
            <p:ph type="title"/>
          </p:nvPr>
        </p:nvSpPr>
        <p:spPr>
          <a:xfrm>
            <a:off x="3418269" y="-119788"/>
            <a:ext cx="5149659" cy="1478570"/>
          </a:xfrm>
        </p:spPr>
        <p:txBody>
          <a:bodyPr/>
          <a:lstStyle/>
          <a:p>
            <a:r>
              <a:rPr lang="en-US" dirty="0"/>
              <a:t>Model Hands-on Demo</a:t>
            </a:r>
          </a:p>
        </p:txBody>
      </p:sp>
      <p:pic>
        <p:nvPicPr>
          <p:cNvPr id="7" name="Model Hands-on Demo">
            <a:hlinkClick r:id="" action="ppaction://media"/>
            <a:extLst>
              <a:ext uri="{FF2B5EF4-FFF2-40B4-BE49-F238E27FC236}">
                <a16:creationId xmlns:a16="http://schemas.microsoft.com/office/drawing/2014/main" id="{F3DD4DF1-EC5A-3721-0B6A-3509A39708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34267" y="1075318"/>
            <a:ext cx="9517661" cy="5343770"/>
          </a:xfrm>
          <a:prstGeom prst="rect">
            <a:avLst/>
          </a:prstGeom>
        </p:spPr>
      </p:pic>
    </p:spTree>
    <p:extLst>
      <p:ext uri="{BB962C8B-B14F-4D97-AF65-F5344CB8AC3E}">
        <p14:creationId xmlns:p14="http://schemas.microsoft.com/office/powerpoint/2010/main" val="27525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2566-1D47-C8F6-C044-6B3BCED0B0D3}"/>
              </a:ext>
            </a:extLst>
          </p:cNvPr>
          <p:cNvSpPr>
            <a:spLocks noGrp="1"/>
          </p:cNvSpPr>
          <p:nvPr>
            <p:ph type="title"/>
          </p:nvPr>
        </p:nvSpPr>
        <p:spPr/>
        <p:txBody>
          <a:bodyPr/>
          <a:lstStyle/>
          <a:p>
            <a:r>
              <a:rPr lang="en-US" dirty="0"/>
              <a:t>Hisham </a:t>
            </a:r>
            <a:r>
              <a:rPr lang="en-US" dirty="0" err="1"/>
              <a:t>Macaraya</a:t>
            </a:r>
            <a:r>
              <a:rPr lang="en-US" dirty="0"/>
              <a:t> Reflection </a:t>
            </a:r>
          </a:p>
        </p:txBody>
      </p:sp>
      <p:sp>
        <p:nvSpPr>
          <p:cNvPr id="3" name="Content Placeholder 2">
            <a:extLst>
              <a:ext uri="{FF2B5EF4-FFF2-40B4-BE49-F238E27FC236}">
                <a16:creationId xmlns:a16="http://schemas.microsoft.com/office/drawing/2014/main" id="{72245E82-A1F9-979E-E3AD-169E81E9ACC9}"/>
              </a:ext>
            </a:extLst>
          </p:cNvPr>
          <p:cNvSpPr>
            <a:spLocks noGrp="1"/>
          </p:cNvSpPr>
          <p:nvPr>
            <p:ph idx="1"/>
          </p:nvPr>
        </p:nvSpPr>
        <p:spPr/>
        <p:txBody>
          <a:bodyPr>
            <a:normAutofit fontScale="92500" lnSpcReduction="10000"/>
          </a:bodyPr>
          <a:lstStyle/>
          <a:p>
            <a:r>
              <a:rPr lang="en-US" dirty="0"/>
              <a:t>Throughout this project, I personally, have gained valuable insights into enhancing the performance of an object detection model. Specifically, we worked with the VGG16 pre-trained model and learned about the importance of fine-tuning to adapt the model effectively to a specific dataset. By experimenting with freezing different numbers of layers, I realized that finding the right balance between leveraging pre-trained features and allowing the model to learn new task-specific features is key to achieving optimal accuracy. I also learned that freezing too many layers can limit the model's ability to adapt while freezing too few can lead to overfitting, especially if the dataset is limited in size.</a:t>
            </a:r>
          </a:p>
        </p:txBody>
      </p:sp>
    </p:spTree>
    <p:extLst>
      <p:ext uri="{BB962C8B-B14F-4D97-AF65-F5344CB8AC3E}">
        <p14:creationId xmlns:p14="http://schemas.microsoft.com/office/powerpoint/2010/main" val="229347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98A42-9722-7143-822E-4033A5C9DC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438167-0233-2EED-321B-7C8BDF7E61A9}"/>
              </a:ext>
            </a:extLst>
          </p:cNvPr>
          <p:cNvSpPr>
            <a:spLocks noGrp="1"/>
          </p:cNvSpPr>
          <p:nvPr>
            <p:ph type="title"/>
          </p:nvPr>
        </p:nvSpPr>
        <p:spPr/>
        <p:txBody>
          <a:bodyPr/>
          <a:lstStyle/>
          <a:p>
            <a:r>
              <a:rPr lang="en-US" dirty="0"/>
              <a:t>Hisham </a:t>
            </a:r>
            <a:r>
              <a:rPr lang="en-US" dirty="0" err="1"/>
              <a:t>Macaraya</a:t>
            </a:r>
            <a:r>
              <a:rPr lang="en-US" dirty="0"/>
              <a:t> Reflection </a:t>
            </a:r>
          </a:p>
        </p:txBody>
      </p:sp>
      <p:sp>
        <p:nvSpPr>
          <p:cNvPr id="3" name="Content Placeholder 2">
            <a:extLst>
              <a:ext uri="{FF2B5EF4-FFF2-40B4-BE49-F238E27FC236}">
                <a16:creationId xmlns:a16="http://schemas.microsoft.com/office/drawing/2014/main" id="{81598301-897C-D36D-BDA3-80BDBB93F52F}"/>
              </a:ext>
            </a:extLst>
          </p:cNvPr>
          <p:cNvSpPr>
            <a:spLocks noGrp="1"/>
          </p:cNvSpPr>
          <p:nvPr>
            <p:ph idx="1"/>
          </p:nvPr>
        </p:nvSpPr>
        <p:spPr/>
        <p:txBody>
          <a:bodyPr>
            <a:normAutofit fontScale="92500" lnSpcReduction="20000"/>
          </a:bodyPr>
          <a:lstStyle/>
          <a:p>
            <a:r>
              <a:rPr lang="en-US" dirty="0"/>
              <a:t>We also explored the Oxford-IIIT Pet Dataset, focusing on data preparation, augmentation, and performance evaluation. Preprocessing steps, such as resizing, normalizing, and one-hot encoding, ensured the data was ready for training, while data augmentation techniques helped create a more diverse set of training examples to enhance the model's robustness. Analyzing the confusion matrix revealed that my model was heavily biased towards predicting class 27, which made me realize the importance of addressing class imbalance and improving the model's ability to generalize across all classes. To mitigate this, I learned that rebalancing the dataset, using weighted loss functions, adjusting the model architecture, and employing advanced augmentation could significantly improve performance.</a:t>
            </a:r>
          </a:p>
        </p:txBody>
      </p:sp>
    </p:spTree>
    <p:extLst>
      <p:ext uri="{BB962C8B-B14F-4D97-AF65-F5344CB8AC3E}">
        <p14:creationId xmlns:p14="http://schemas.microsoft.com/office/powerpoint/2010/main" val="70718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88512-459D-A640-556F-F685205CB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4982C-0932-B4C8-E09B-1B3C3F3FE95B}"/>
              </a:ext>
            </a:extLst>
          </p:cNvPr>
          <p:cNvSpPr>
            <a:spLocks noGrp="1"/>
          </p:cNvSpPr>
          <p:nvPr>
            <p:ph type="title"/>
          </p:nvPr>
        </p:nvSpPr>
        <p:spPr/>
        <p:txBody>
          <a:bodyPr/>
          <a:lstStyle/>
          <a:p>
            <a:r>
              <a:rPr lang="en-US" dirty="0"/>
              <a:t>Hisham </a:t>
            </a:r>
            <a:r>
              <a:rPr lang="en-US" dirty="0" err="1"/>
              <a:t>Macaraya</a:t>
            </a:r>
            <a:r>
              <a:rPr lang="en-US" dirty="0"/>
              <a:t> Reflection </a:t>
            </a:r>
          </a:p>
        </p:txBody>
      </p:sp>
      <p:sp>
        <p:nvSpPr>
          <p:cNvPr id="3" name="Content Placeholder 2">
            <a:extLst>
              <a:ext uri="{FF2B5EF4-FFF2-40B4-BE49-F238E27FC236}">
                <a16:creationId xmlns:a16="http://schemas.microsoft.com/office/drawing/2014/main" id="{F92AA4E5-0BAF-C6D3-84CA-B3F678E6C420}"/>
              </a:ext>
            </a:extLst>
          </p:cNvPr>
          <p:cNvSpPr>
            <a:spLocks noGrp="1"/>
          </p:cNvSpPr>
          <p:nvPr>
            <p:ph idx="1"/>
          </p:nvPr>
        </p:nvSpPr>
        <p:spPr/>
        <p:txBody>
          <a:bodyPr>
            <a:normAutofit lnSpcReduction="10000"/>
          </a:bodyPr>
          <a:lstStyle/>
          <a:p>
            <a:r>
              <a:rPr lang="en-US" dirty="0"/>
              <a:t>Moreover, we compared the fine-tuned VGG16 model to a baseline SSD </a:t>
            </a:r>
            <a:r>
              <a:rPr lang="en-US" dirty="0" err="1"/>
              <a:t>MobileNet</a:t>
            </a:r>
            <a:r>
              <a:rPr lang="en-US" dirty="0"/>
              <a:t> V2 model, observing that the VGG16 model outperformed the baseline by achieving higher accuracy and lower test loss. This experience highlighted the effectiveness of using pre-trained models with dataset-specific adaptation for improved results. Ultimately, I learned that methods like </a:t>
            </a:r>
            <a:r>
              <a:rPr lang="en-US" dirty="0" err="1"/>
              <a:t>ensembling</a:t>
            </a:r>
            <a:r>
              <a:rPr lang="en-US" dirty="0"/>
              <a:t>, hyperparameter tuning, and leveraging pre-trained models are essential for enhancing the model's accuracy and generalizability, allowing me to achieve better performance in object detection tasks.</a:t>
            </a:r>
          </a:p>
        </p:txBody>
      </p:sp>
    </p:spTree>
    <p:extLst>
      <p:ext uri="{BB962C8B-B14F-4D97-AF65-F5344CB8AC3E}">
        <p14:creationId xmlns:p14="http://schemas.microsoft.com/office/powerpoint/2010/main" val="3636595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8F4A5-CEB6-B0B8-48D8-03C61CA6F6D9}"/>
              </a:ext>
            </a:extLst>
          </p:cNvPr>
          <p:cNvSpPr>
            <a:spLocks noGrp="1"/>
          </p:cNvSpPr>
          <p:nvPr>
            <p:ph type="title"/>
          </p:nvPr>
        </p:nvSpPr>
        <p:spPr>
          <a:xfrm>
            <a:off x="955147" y="163963"/>
            <a:ext cx="9905998" cy="1478570"/>
          </a:xfrm>
        </p:spPr>
        <p:txBody>
          <a:bodyPr/>
          <a:lstStyle/>
          <a:p>
            <a:r>
              <a:rPr lang="en-US" dirty="0"/>
              <a:t>Katherine Stanton Reflection</a:t>
            </a:r>
          </a:p>
        </p:txBody>
      </p:sp>
      <p:sp>
        <p:nvSpPr>
          <p:cNvPr id="3" name="Content Placeholder 2">
            <a:extLst>
              <a:ext uri="{FF2B5EF4-FFF2-40B4-BE49-F238E27FC236}">
                <a16:creationId xmlns:a16="http://schemas.microsoft.com/office/drawing/2014/main" id="{8E97F00D-5AEA-5206-6C5B-8EA16A8F899F}"/>
              </a:ext>
            </a:extLst>
          </p:cNvPr>
          <p:cNvSpPr>
            <a:spLocks noGrp="1"/>
          </p:cNvSpPr>
          <p:nvPr>
            <p:ph idx="1"/>
          </p:nvPr>
        </p:nvSpPr>
        <p:spPr>
          <a:xfrm>
            <a:off x="1141412" y="1642533"/>
            <a:ext cx="9905999" cy="5051504"/>
          </a:xfrm>
        </p:spPr>
        <p:txBody>
          <a:bodyPr/>
          <a:lstStyle/>
          <a:p>
            <a:r>
              <a:rPr lang="en-US" dirty="0"/>
              <a:t>Personally, this project has made me feel more confident using GitHub, particularly the collaborative aspects of the site, like file sharing and seamlessly viewing the version history of our work as a group. Additionally, delving into how to write a proper, though admittedly simple, README file was a great learning experience.</a:t>
            </a:r>
          </a:p>
          <a:p>
            <a:r>
              <a:rPr lang="en-US" dirty="0"/>
              <a:t>I am now better versed in the </a:t>
            </a:r>
            <a:r>
              <a:rPr lang="en-US" dirty="0" err="1"/>
              <a:t>Keras</a:t>
            </a:r>
            <a:r>
              <a:rPr lang="en-US" dirty="0"/>
              <a:t> and TensorFlow libraries and the available object detection models available through them. </a:t>
            </a:r>
          </a:p>
          <a:p>
            <a:r>
              <a:rPr lang="en-US" dirty="0"/>
              <a:t>The computational resources needed was taxing at times and becoming familiar with the limits of Google </a:t>
            </a:r>
            <a:r>
              <a:rPr lang="en-US" dirty="0" err="1"/>
              <a:t>Colab</a:t>
            </a:r>
            <a:r>
              <a:rPr lang="en-US" dirty="0"/>
              <a:t> free tier vs Pro has been eye-opening.</a:t>
            </a:r>
          </a:p>
          <a:p>
            <a:endParaRPr lang="en-US" dirty="0"/>
          </a:p>
          <a:p>
            <a:endParaRPr lang="en-US" dirty="0"/>
          </a:p>
        </p:txBody>
      </p:sp>
    </p:spTree>
    <p:extLst>
      <p:ext uri="{BB962C8B-B14F-4D97-AF65-F5344CB8AC3E}">
        <p14:creationId xmlns:p14="http://schemas.microsoft.com/office/powerpoint/2010/main" val="1973702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4029D-496B-3FFB-9A25-9FB7DA89EA45}"/>
              </a:ext>
            </a:extLst>
          </p:cNvPr>
          <p:cNvSpPr>
            <a:spLocks noGrp="1"/>
          </p:cNvSpPr>
          <p:nvPr>
            <p:ph type="title"/>
          </p:nvPr>
        </p:nvSpPr>
        <p:spPr/>
        <p:txBody>
          <a:bodyPr/>
          <a:lstStyle/>
          <a:p>
            <a:r>
              <a:rPr lang="en-US" dirty="0"/>
              <a:t>				Conclusion</a:t>
            </a:r>
          </a:p>
        </p:txBody>
      </p:sp>
      <p:sp>
        <p:nvSpPr>
          <p:cNvPr id="3" name="Content Placeholder 2">
            <a:extLst>
              <a:ext uri="{FF2B5EF4-FFF2-40B4-BE49-F238E27FC236}">
                <a16:creationId xmlns:a16="http://schemas.microsoft.com/office/drawing/2014/main" id="{93B0294D-53C6-D645-614B-A59C531C49EE}"/>
              </a:ext>
            </a:extLst>
          </p:cNvPr>
          <p:cNvSpPr>
            <a:spLocks noGrp="1"/>
          </p:cNvSpPr>
          <p:nvPr>
            <p:ph idx="1"/>
          </p:nvPr>
        </p:nvSpPr>
        <p:spPr/>
        <p:txBody>
          <a:bodyPr>
            <a:normAutofit lnSpcReduction="10000"/>
          </a:bodyPr>
          <a:lstStyle/>
          <a:p>
            <a:pPr rtl="0"/>
            <a:r>
              <a:rPr lang="en-US" dirty="0"/>
              <a:t>The experiment demonstrates that the degree of fine-tuning plays a critical role in the performance of a pre-trained model on a new task. Finding the right balance between leveraging pre-trained features and allowing the model to adapt to the new dataset is key to achieving optimal performance. In this case, freezing the first 5 layers provided the best results, highlighting the importance of dataset-specific adaptation in fine-tuning pre-trained models. The fine-tuned VGG16 model significantly outperformed the baseline SSD </a:t>
            </a:r>
            <a:r>
              <a:rPr lang="en-US" dirty="0" err="1"/>
              <a:t>MobileNet</a:t>
            </a:r>
            <a:r>
              <a:rPr lang="en-US" dirty="0"/>
              <a:t> V2 model, achieving higher accuracy and lower test loss.</a:t>
            </a:r>
          </a:p>
          <a:p>
            <a:endParaRPr lang="en-US" dirty="0"/>
          </a:p>
        </p:txBody>
      </p:sp>
    </p:spTree>
    <p:extLst>
      <p:ext uri="{BB962C8B-B14F-4D97-AF65-F5344CB8AC3E}">
        <p14:creationId xmlns:p14="http://schemas.microsoft.com/office/powerpoint/2010/main" val="423358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19AFBE53-1417-406B-8083-DBE0DA72F2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FB9EE4F0-B261-4AB0-BEE3-AA9DD198F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2E326B6E-9130-4E5B-8C29-0412BDFD52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6" name="Freeform 6">
              <a:extLst>
                <a:ext uri="{FF2B5EF4-FFF2-40B4-BE49-F238E27FC236}">
                  <a16:creationId xmlns:a16="http://schemas.microsoft.com/office/drawing/2014/main" id="{D15BBE67-0A7A-4318-94C9-9EDC68E9E4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7">
              <a:extLst>
                <a:ext uri="{FF2B5EF4-FFF2-40B4-BE49-F238E27FC236}">
                  <a16:creationId xmlns:a16="http://schemas.microsoft.com/office/drawing/2014/main" id="{6C189044-A310-4008-ABE3-A833238AA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Rectangle 8">
              <a:extLst>
                <a:ext uri="{FF2B5EF4-FFF2-40B4-BE49-F238E27FC236}">
                  <a16:creationId xmlns:a16="http://schemas.microsoft.com/office/drawing/2014/main" id="{714E393D-E3AB-4084-8580-2EC4D75B0BC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9" name="Freeform 9">
              <a:extLst>
                <a:ext uri="{FF2B5EF4-FFF2-40B4-BE49-F238E27FC236}">
                  <a16:creationId xmlns:a16="http://schemas.microsoft.com/office/drawing/2014/main" id="{5407A34B-6BDC-4CC4-9D15-2E71F3DB40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0">
              <a:extLst>
                <a:ext uri="{FF2B5EF4-FFF2-40B4-BE49-F238E27FC236}">
                  <a16:creationId xmlns:a16="http://schemas.microsoft.com/office/drawing/2014/main" id="{5E952981-3D27-403A-9B35-14226166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1">
              <a:extLst>
                <a:ext uri="{FF2B5EF4-FFF2-40B4-BE49-F238E27FC236}">
                  <a16:creationId xmlns:a16="http://schemas.microsoft.com/office/drawing/2014/main" id="{339D7F6E-841D-4697-A877-0F25113BA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2">
              <a:extLst>
                <a:ext uri="{FF2B5EF4-FFF2-40B4-BE49-F238E27FC236}">
                  <a16:creationId xmlns:a16="http://schemas.microsoft.com/office/drawing/2014/main" id="{226F9E1B-2970-4504-8E6C-1A42D05FC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3">
              <a:extLst>
                <a:ext uri="{FF2B5EF4-FFF2-40B4-BE49-F238E27FC236}">
                  <a16:creationId xmlns:a16="http://schemas.microsoft.com/office/drawing/2014/main" id="{6F11A9CB-BE43-4423-987B-B43046D14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4">
              <a:extLst>
                <a:ext uri="{FF2B5EF4-FFF2-40B4-BE49-F238E27FC236}">
                  <a16:creationId xmlns:a16="http://schemas.microsoft.com/office/drawing/2014/main" id="{F21925AB-CEC6-4210-929C-5BAB1C95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5">
              <a:extLst>
                <a:ext uri="{FF2B5EF4-FFF2-40B4-BE49-F238E27FC236}">
                  <a16:creationId xmlns:a16="http://schemas.microsoft.com/office/drawing/2014/main" id="{9B4BB7F4-36A3-49C5-A85E-660BF09014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6">
              <a:extLst>
                <a:ext uri="{FF2B5EF4-FFF2-40B4-BE49-F238E27FC236}">
                  <a16:creationId xmlns:a16="http://schemas.microsoft.com/office/drawing/2014/main" id="{89A82E2C-666C-4E88-B3A9-C95B5AE94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7">
              <a:extLst>
                <a:ext uri="{FF2B5EF4-FFF2-40B4-BE49-F238E27FC236}">
                  <a16:creationId xmlns:a16="http://schemas.microsoft.com/office/drawing/2014/main" id="{1363187E-6516-4018-A78B-CE0F7F232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8">
              <a:extLst>
                <a:ext uri="{FF2B5EF4-FFF2-40B4-BE49-F238E27FC236}">
                  <a16:creationId xmlns:a16="http://schemas.microsoft.com/office/drawing/2014/main" id="{3FF62829-5C7E-4110-A186-F4E8655E29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9">
              <a:extLst>
                <a:ext uri="{FF2B5EF4-FFF2-40B4-BE49-F238E27FC236}">
                  <a16:creationId xmlns:a16="http://schemas.microsoft.com/office/drawing/2014/main" id="{87E9C9B7-0C7F-44A7-B610-5B095C442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0">
              <a:extLst>
                <a:ext uri="{FF2B5EF4-FFF2-40B4-BE49-F238E27FC236}">
                  <a16:creationId xmlns:a16="http://schemas.microsoft.com/office/drawing/2014/main" id="{3037E5EC-D21D-4C3F-B081-B46C3B47CF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1">
              <a:extLst>
                <a:ext uri="{FF2B5EF4-FFF2-40B4-BE49-F238E27FC236}">
                  <a16:creationId xmlns:a16="http://schemas.microsoft.com/office/drawing/2014/main" id="{EAE8AAB2-DE35-4AED-8C9C-0718A33A84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2">
              <a:extLst>
                <a:ext uri="{FF2B5EF4-FFF2-40B4-BE49-F238E27FC236}">
                  <a16:creationId xmlns:a16="http://schemas.microsoft.com/office/drawing/2014/main" id="{062ACCDA-6A76-4812-BA3A-F3C6E1443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3">
              <a:extLst>
                <a:ext uri="{FF2B5EF4-FFF2-40B4-BE49-F238E27FC236}">
                  <a16:creationId xmlns:a16="http://schemas.microsoft.com/office/drawing/2014/main" id="{38825C85-74E0-4664-95AC-682625B99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4">
              <a:extLst>
                <a:ext uri="{FF2B5EF4-FFF2-40B4-BE49-F238E27FC236}">
                  <a16:creationId xmlns:a16="http://schemas.microsoft.com/office/drawing/2014/main" id="{D87E8B0A-2B1D-48E5-8107-F2855CFFD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5">
              <a:extLst>
                <a:ext uri="{FF2B5EF4-FFF2-40B4-BE49-F238E27FC236}">
                  <a16:creationId xmlns:a16="http://schemas.microsoft.com/office/drawing/2014/main" id="{E46FC211-5F4B-478B-8761-A65D21166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6">
              <a:extLst>
                <a:ext uri="{FF2B5EF4-FFF2-40B4-BE49-F238E27FC236}">
                  <a16:creationId xmlns:a16="http://schemas.microsoft.com/office/drawing/2014/main" id="{43C493A4-4703-4917-A281-F15E323F1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7">
              <a:extLst>
                <a:ext uri="{FF2B5EF4-FFF2-40B4-BE49-F238E27FC236}">
                  <a16:creationId xmlns:a16="http://schemas.microsoft.com/office/drawing/2014/main" id="{4B369EDA-1458-423B-839F-4FB0EE920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8">
              <a:extLst>
                <a:ext uri="{FF2B5EF4-FFF2-40B4-BE49-F238E27FC236}">
                  <a16:creationId xmlns:a16="http://schemas.microsoft.com/office/drawing/2014/main" id="{DB5E8117-FFBB-49D5-87C6-24D8E06CE3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9">
              <a:extLst>
                <a:ext uri="{FF2B5EF4-FFF2-40B4-BE49-F238E27FC236}">
                  <a16:creationId xmlns:a16="http://schemas.microsoft.com/office/drawing/2014/main" id="{04D5DC4A-7C40-4236-B475-FA6AA43694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30">
              <a:extLst>
                <a:ext uri="{FF2B5EF4-FFF2-40B4-BE49-F238E27FC236}">
                  <a16:creationId xmlns:a16="http://schemas.microsoft.com/office/drawing/2014/main" id="{76858373-C51B-4201-80F4-803316704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1">
              <a:extLst>
                <a:ext uri="{FF2B5EF4-FFF2-40B4-BE49-F238E27FC236}">
                  <a16:creationId xmlns:a16="http://schemas.microsoft.com/office/drawing/2014/main" id="{D159A53F-DA7E-4CD5-AA84-55B3AC5EE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2">
              <a:extLst>
                <a:ext uri="{FF2B5EF4-FFF2-40B4-BE49-F238E27FC236}">
                  <a16:creationId xmlns:a16="http://schemas.microsoft.com/office/drawing/2014/main" id="{E4B70A8B-09AC-45AA-952C-242D7E147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Rectangle 33">
              <a:extLst>
                <a:ext uri="{FF2B5EF4-FFF2-40B4-BE49-F238E27FC236}">
                  <a16:creationId xmlns:a16="http://schemas.microsoft.com/office/drawing/2014/main" id="{63C8CAD6-F5BE-4961-AC48-2A34FA4E778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54" name="Freeform 34">
              <a:extLst>
                <a:ext uri="{FF2B5EF4-FFF2-40B4-BE49-F238E27FC236}">
                  <a16:creationId xmlns:a16="http://schemas.microsoft.com/office/drawing/2014/main" id="{AEBA7DBD-C171-47A7-9249-562A06AC2B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35">
              <a:extLst>
                <a:ext uri="{FF2B5EF4-FFF2-40B4-BE49-F238E27FC236}">
                  <a16:creationId xmlns:a16="http://schemas.microsoft.com/office/drawing/2014/main" id="{80F934E3-6775-4A9E-8666-7D050E428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6" name="Freeform 36">
              <a:extLst>
                <a:ext uri="{FF2B5EF4-FFF2-40B4-BE49-F238E27FC236}">
                  <a16:creationId xmlns:a16="http://schemas.microsoft.com/office/drawing/2014/main" id="{F7E8F3A1-E3AE-4A22-82FE-71C4C163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7" name="Freeform 37">
              <a:extLst>
                <a:ext uri="{FF2B5EF4-FFF2-40B4-BE49-F238E27FC236}">
                  <a16:creationId xmlns:a16="http://schemas.microsoft.com/office/drawing/2014/main" id="{27DFF928-27F3-44A1-9468-219DD390B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8" name="Freeform 38">
              <a:extLst>
                <a:ext uri="{FF2B5EF4-FFF2-40B4-BE49-F238E27FC236}">
                  <a16:creationId xmlns:a16="http://schemas.microsoft.com/office/drawing/2014/main" id="{47C61A3E-9A0A-4547-9B8A-DD8CD6D4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9" name="Freeform 39">
              <a:extLst>
                <a:ext uri="{FF2B5EF4-FFF2-40B4-BE49-F238E27FC236}">
                  <a16:creationId xmlns:a16="http://schemas.microsoft.com/office/drawing/2014/main" id="{FC684095-4805-413B-A9EB-63A2417B5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0" name="Freeform 40">
              <a:extLst>
                <a:ext uri="{FF2B5EF4-FFF2-40B4-BE49-F238E27FC236}">
                  <a16:creationId xmlns:a16="http://schemas.microsoft.com/office/drawing/2014/main" id="{AF830B5E-DCF9-4CBD-8746-C5219013D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1" name="Freeform 41">
              <a:extLst>
                <a:ext uri="{FF2B5EF4-FFF2-40B4-BE49-F238E27FC236}">
                  <a16:creationId xmlns:a16="http://schemas.microsoft.com/office/drawing/2014/main" id="{FE6882C0-1C73-4E53-A884-3202385D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2" name="Freeform 42">
              <a:extLst>
                <a:ext uri="{FF2B5EF4-FFF2-40B4-BE49-F238E27FC236}">
                  <a16:creationId xmlns:a16="http://schemas.microsoft.com/office/drawing/2014/main" id="{9611015E-699B-4BA5-A162-8BABC91454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3" name="Freeform 43">
              <a:extLst>
                <a:ext uri="{FF2B5EF4-FFF2-40B4-BE49-F238E27FC236}">
                  <a16:creationId xmlns:a16="http://schemas.microsoft.com/office/drawing/2014/main" id="{8C6A611F-CBE4-46B7-96F6-803B2D260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4" name="Freeform 44">
              <a:extLst>
                <a:ext uri="{FF2B5EF4-FFF2-40B4-BE49-F238E27FC236}">
                  <a16:creationId xmlns:a16="http://schemas.microsoft.com/office/drawing/2014/main" id="{FDCF0D71-6D32-4B72-B7E1-678BA980A8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5" name="Rectangle 45">
              <a:extLst>
                <a:ext uri="{FF2B5EF4-FFF2-40B4-BE49-F238E27FC236}">
                  <a16:creationId xmlns:a16="http://schemas.microsoft.com/office/drawing/2014/main" id="{FE6E605A-8ECF-47E5-ABDD-B4874FF18F1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6" name="Freeform 46">
              <a:extLst>
                <a:ext uri="{FF2B5EF4-FFF2-40B4-BE49-F238E27FC236}">
                  <a16:creationId xmlns:a16="http://schemas.microsoft.com/office/drawing/2014/main" id="{1329BFCB-3C83-438B-8C18-20576CA6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47">
              <a:extLst>
                <a:ext uri="{FF2B5EF4-FFF2-40B4-BE49-F238E27FC236}">
                  <a16:creationId xmlns:a16="http://schemas.microsoft.com/office/drawing/2014/main" id="{9E013566-6E0D-4B88-9731-0BBACA1408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48">
              <a:extLst>
                <a:ext uri="{FF2B5EF4-FFF2-40B4-BE49-F238E27FC236}">
                  <a16:creationId xmlns:a16="http://schemas.microsoft.com/office/drawing/2014/main" id="{1668707D-D4E8-40EC-94C2-F83C6E222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49">
              <a:extLst>
                <a:ext uri="{FF2B5EF4-FFF2-40B4-BE49-F238E27FC236}">
                  <a16:creationId xmlns:a16="http://schemas.microsoft.com/office/drawing/2014/main" id="{0CE0CBC9-140F-475C-93C6-446BDBB76C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50">
              <a:extLst>
                <a:ext uri="{FF2B5EF4-FFF2-40B4-BE49-F238E27FC236}">
                  <a16:creationId xmlns:a16="http://schemas.microsoft.com/office/drawing/2014/main" id="{0ED9FFD9-3111-4C21-8013-063D0A89F3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51">
              <a:extLst>
                <a:ext uri="{FF2B5EF4-FFF2-40B4-BE49-F238E27FC236}">
                  <a16:creationId xmlns:a16="http://schemas.microsoft.com/office/drawing/2014/main" id="{C75E760C-E1DB-475D-905D-FC3F430FE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52">
              <a:extLst>
                <a:ext uri="{FF2B5EF4-FFF2-40B4-BE49-F238E27FC236}">
                  <a16:creationId xmlns:a16="http://schemas.microsoft.com/office/drawing/2014/main" id="{1F4DF02E-1FC7-48AB-8CDA-940C8A50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53">
              <a:extLst>
                <a:ext uri="{FF2B5EF4-FFF2-40B4-BE49-F238E27FC236}">
                  <a16:creationId xmlns:a16="http://schemas.microsoft.com/office/drawing/2014/main" id="{193ABE5A-1C12-4B38-8078-51A0BAB3C0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54">
              <a:extLst>
                <a:ext uri="{FF2B5EF4-FFF2-40B4-BE49-F238E27FC236}">
                  <a16:creationId xmlns:a16="http://schemas.microsoft.com/office/drawing/2014/main" id="{3A57AD1C-4CC5-4E62-A352-D3B142B9DF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55">
              <a:extLst>
                <a:ext uri="{FF2B5EF4-FFF2-40B4-BE49-F238E27FC236}">
                  <a16:creationId xmlns:a16="http://schemas.microsoft.com/office/drawing/2014/main" id="{646D40AD-4384-42ED-B1A0-A47C165C6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Freeform 56">
              <a:extLst>
                <a:ext uri="{FF2B5EF4-FFF2-40B4-BE49-F238E27FC236}">
                  <a16:creationId xmlns:a16="http://schemas.microsoft.com/office/drawing/2014/main" id="{0786C2FA-21FD-4F48-9E96-C5D8E6159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7" name="Freeform 57">
              <a:extLst>
                <a:ext uri="{FF2B5EF4-FFF2-40B4-BE49-F238E27FC236}">
                  <a16:creationId xmlns:a16="http://schemas.microsoft.com/office/drawing/2014/main" id="{AFE6F50A-21B5-4B98-9C3B-B89FFC6FB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58">
              <a:extLst>
                <a:ext uri="{FF2B5EF4-FFF2-40B4-BE49-F238E27FC236}">
                  <a16:creationId xmlns:a16="http://schemas.microsoft.com/office/drawing/2014/main" id="{2454210A-9717-44AF-9D76-0426534C35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80" name="Group 79">
            <a:extLst>
              <a:ext uri="{FF2B5EF4-FFF2-40B4-BE49-F238E27FC236}">
                <a16:creationId xmlns:a16="http://schemas.microsoft.com/office/drawing/2014/main" id="{9BDDFBA3-23D9-4786-A45F-FEF742B186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1" name="Rectangle 80">
              <a:extLst>
                <a:ext uri="{FF2B5EF4-FFF2-40B4-BE49-F238E27FC236}">
                  <a16:creationId xmlns:a16="http://schemas.microsoft.com/office/drawing/2014/main" id="{E0EBE532-C04A-4AC8-95E7-D3F087710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a:extLst>
                <a:ext uri="{FF2B5EF4-FFF2-40B4-BE49-F238E27FC236}">
                  <a16:creationId xmlns:a16="http://schemas.microsoft.com/office/drawing/2014/main" id="{8E8960D2-8CD9-4255-8961-CF012431BCD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78797F18-9B4F-6AD6-8437-826D28EC8AE4}"/>
              </a:ext>
            </a:extLst>
          </p:cNvPr>
          <p:cNvSpPr>
            <a:spLocks noGrp="1"/>
          </p:cNvSpPr>
          <p:nvPr>
            <p:ph type="title"/>
          </p:nvPr>
        </p:nvSpPr>
        <p:spPr>
          <a:xfrm>
            <a:off x="1143000" y="4275668"/>
            <a:ext cx="8830733" cy="936096"/>
          </a:xfrm>
        </p:spPr>
        <p:txBody>
          <a:bodyPr vert="horz" lIns="91440" tIns="45720" rIns="91440" bIns="45720" rtlCol="0" anchor="b">
            <a:normAutofit/>
          </a:bodyPr>
          <a:lstStyle/>
          <a:p>
            <a:r>
              <a:rPr lang="en-US" sz="3700"/>
              <a:t>GitHub Rerpository for This Project</a:t>
            </a:r>
            <a:endParaRPr lang="en-US" sz="3700" dirty="0"/>
          </a:p>
        </p:txBody>
      </p:sp>
      <p:sp>
        <p:nvSpPr>
          <p:cNvPr id="19" name="Content Placeholder 18">
            <a:extLst>
              <a:ext uri="{FF2B5EF4-FFF2-40B4-BE49-F238E27FC236}">
                <a16:creationId xmlns:a16="http://schemas.microsoft.com/office/drawing/2014/main" id="{FA0D1997-B8D3-3D8C-6E3E-A425964D689C}"/>
              </a:ext>
            </a:extLst>
          </p:cNvPr>
          <p:cNvSpPr>
            <a:spLocks noGrp="1"/>
          </p:cNvSpPr>
          <p:nvPr>
            <p:ph idx="1"/>
          </p:nvPr>
        </p:nvSpPr>
        <p:spPr>
          <a:xfrm>
            <a:off x="3701405" y="5344320"/>
            <a:ext cx="3713921" cy="690562"/>
          </a:xfrm>
        </p:spPr>
        <p:txBody>
          <a:bodyPr vert="horz" lIns="91440" tIns="45720" rIns="91440" bIns="45720" rtlCol="0" anchor="t">
            <a:normAutofit/>
          </a:bodyPr>
          <a:lstStyle/>
          <a:p>
            <a:pPr marL="0" indent="0">
              <a:buNone/>
            </a:pPr>
            <a:r>
              <a:rPr lang="en-US" sz="2000" cap="all" dirty="0" err="1">
                <a:solidFill>
                  <a:schemeClr val="tx2"/>
                </a:solidFill>
                <a:hlinkClick r:id="rId4"/>
              </a:rPr>
              <a:t>ktgraze</a:t>
            </a:r>
            <a:r>
              <a:rPr lang="en-US" sz="2000" cap="all" dirty="0">
                <a:solidFill>
                  <a:schemeClr val="tx2"/>
                </a:solidFill>
                <a:hlinkClick r:id="rId4"/>
              </a:rPr>
              <a:t>/ITAIMidtermGroup4</a:t>
            </a:r>
            <a:endParaRPr lang="en-US" sz="2000" cap="all" dirty="0">
              <a:solidFill>
                <a:schemeClr val="tx2"/>
              </a:solidFill>
            </a:endParaRPr>
          </a:p>
        </p:txBody>
      </p:sp>
      <p:grpSp>
        <p:nvGrpSpPr>
          <p:cNvPr id="84" name="Group 83">
            <a:extLst>
              <a:ext uri="{FF2B5EF4-FFF2-40B4-BE49-F238E27FC236}">
                <a16:creationId xmlns:a16="http://schemas.microsoft.com/office/drawing/2014/main" id="{E9675C45-73A7-4834-9423-2EE97A1857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5" name="Rectangle 5">
              <a:extLst>
                <a:ext uri="{FF2B5EF4-FFF2-40B4-BE49-F238E27FC236}">
                  <a16:creationId xmlns:a16="http://schemas.microsoft.com/office/drawing/2014/main" id="{207C9B8E-4F4B-4841-ADF8-C31607C767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86" name="Freeform 6">
              <a:extLst>
                <a:ext uri="{FF2B5EF4-FFF2-40B4-BE49-F238E27FC236}">
                  <a16:creationId xmlns:a16="http://schemas.microsoft.com/office/drawing/2014/main" id="{084107C0-AD02-471D-A83A-D129291161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7">
              <a:extLst>
                <a:ext uri="{FF2B5EF4-FFF2-40B4-BE49-F238E27FC236}">
                  <a16:creationId xmlns:a16="http://schemas.microsoft.com/office/drawing/2014/main" id="{DA67B059-27BB-49A7-928B-645AE2D0D7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8">
              <a:extLst>
                <a:ext uri="{FF2B5EF4-FFF2-40B4-BE49-F238E27FC236}">
                  <a16:creationId xmlns:a16="http://schemas.microsoft.com/office/drawing/2014/main" id="{4D70128D-20C2-438B-A871-616B06009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9">
              <a:extLst>
                <a:ext uri="{FF2B5EF4-FFF2-40B4-BE49-F238E27FC236}">
                  <a16:creationId xmlns:a16="http://schemas.microsoft.com/office/drawing/2014/main" id="{7C89D520-D035-41DA-BD94-190816946D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10">
              <a:extLst>
                <a:ext uri="{FF2B5EF4-FFF2-40B4-BE49-F238E27FC236}">
                  <a16:creationId xmlns:a16="http://schemas.microsoft.com/office/drawing/2014/main" id="{DD53D072-5E34-4AB0-B662-D3FA3726D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11">
              <a:extLst>
                <a:ext uri="{FF2B5EF4-FFF2-40B4-BE49-F238E27FC236}">
                  <a16:creationId xmlns:a16="http://schemas.microsoft.com/office/drawing/2014/main" id="{FC115059-574C-49F1-97F0-B8DE8740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12">
              <a:extLst>
                <a:ext uri="{FF2B5EF4-FFF2-40B4-BE49-F238E27FC236}">
                  <a16:creationId xmlns:a16="http://schemas.microsoft.com/office/drawing/2014/main" id="{F00F579F-7DFB-4624-ADFC-5B2B5CF5E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13">
              <a:extLst>
                <a:ext uri="{FF2B5EF4-FFF2-40B4-BE49-F238E27FC236}">
                  <a16:creationId xmlns:a16="http://schemas.microsoft.com/office/drawing/2014/main" id="{7FE158CB-F85C-4816-A06F-1AE44B023A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14">
              <a:extLst>
                <a:ext uri="{FF2B5EF4-FFF2-40B4-BE49-F238E27FC236}">
                  <a16:creationId xmlns:a16="http://schemas.microsoft.com/office/drawing/2014/main" id="{ED325173-4A70-4642-9098-524842C8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15">
              <a:extLst>
                <a:ext uri="{FF2B5EF4-FFF2-40B4-BE49-F238E27FC236}">
                  <a16:creationId xmlns:a16="http://schemas.microsoft.com/office/drawing/2014/main" id="{C9CED7C6-F32F-4C1F-A13C-F72A7695DD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Line 16">
              <a:extLst>
                <a:ext uri="{FF2B5EF4-FFF2-40B4-BE49-F238E27FC236}">
                  <a16:creationId xmlns:a16="http://schemas.microsoft.com/office/drawing/2014/main" id="{03639F49-0921-4D6B-87A4-43C367AB1C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97" name="Freeform 17">
              <a:extLst>
                <a:ext uri="{FF2B5EF4-FFF2-40B4-BE49-F238E27FC236}">
                  <a16:creationId xmlns:a16="http://schemas.microsoft.com/office/drawing/2014/main" id="{C3CDC29B-0CCD-47C4-A157-9C25C686E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18">
              <a:extLst>
                <a:ext uri="{FF2B5EF4-FFF2-40B4-BE49-F238E27FC236}">
                  <a16:creationId xmlns:a16="http://schemas.microsoft.com/office/drawing/2014/main" id="{7BE181EF-6653-44C9-94F3-BC64FE8F33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19">
              <a:extLst>
                <a:ext uri="{FF2B5EF4-FFF2-40B4-BE49-F238E27FC236}">
                  <a16:creationId xmlns:a16="http://schemas.microsoft.com/office/drawing/2014/main" id="{7603555B-5379-4D37-BB54-8E2C35BCE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20">
              <a:extLst>
                <a:ext uri="{FF2B5EF4-FFF2-40B4-BE49-F238E27FC236}">
                  <a16:creationId xmlns:a16="http://schemas.microsoft.com/office/drawing/2014/main" id="{5B88FFEA-466C-4DB6-B1F6-5980F10319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Rectangle 21">
              <a:extLst>
                <a:ext uri="{FF2B5EF4-FFF2-40B4-BE49-F238E27FC236}">
                  <a16:creationId xmlns:a16="http://schemas.microsoft.com/office/drawing/2014/main" id="{C02A931B-1FD3-4CCD-8D81-B6452BEA8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2" name="Freeform 22">
              <a:extLst>
                <a:ext uri="{FF2B5EF4-FFF2-40B4-BE49-F238E27FC236}">
                  <a16:creationId xmlns:a16="http://schemas.microsoft.com/office/drawing/2014/main" id="{049D793A-2AA3-4AC9-BC5A-D381A5B0C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23">
              <a:extLst>
                <a:ext uri="{FF2B5EF4-FFF2-40B4-BE49-F238E27FC236}">
                  <a16:creationId xmlns:a16="http://schemas.microsoft.com/office/drawing/2014/main" id="{459D268E-9780-4EA5-8E44-B71075970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Freeform 24">
              <a:extLst>
                <a:ext uri="{FF2B5EF4-FFF2-40B4-BE49-F238E27FC236}">
                  <a16:creationId xmlns:a16="http://schemas.microsoft.com/office/drawing/2014/main" id="{45BAA3E4-0524-498E-A16E-15774E341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 name="Freeform 25">
              <a:extLst>
                <a:ext uri="{FF2B5EF4-FFF2-40B4-BE49-F238E27FC236}">
                  <a16:creationId xmlns:a16="http://schemas.microsoft.com/office/drawing/2014/main" id="{9C006FC5-1FC3-4E9F-B5E3-C9A1501DAC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Freeform 26">
              <a:extLst>
                <a:ext uri="{FF2B5EF4-FFF2-40B4-BE49-F238E27FC236}">
                  <a16:creationId xmlns:a16="http://schemas.microsoft.com/office/drawing/2014/main" id="{72528D10-570D-4859-8CB0-5C0B2246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7" name="Freeform 27">
              <a:extLst>
                <a:ext uri="{FF2B5EF4-FFF2-40B4-BE49-F238E27FC236}">
                  <a16:creationId xmlns:a16="http://schemas.microsoft.com/office/drawing/2014/main" id="{BD6A4290-BD69-43C3-9AC0-A11327E58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Freeform 28">
              <a:extLst>
                <a:ext uri="{FF2B5EF4-FFF2-40B4-BE49-F238E27FC236}">
                  <a16:creationId xmlns:a16="http://schemas.microsoft.com/office/drawing/2014/main" id="{6C61166D-7091-4951-87CD-7C026282F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 name="Freeform 29">
              <a:extLst>
                <a:ext uri="{FF2B5EF4-FFF2-40B4-BE49-F238E27FC236}">
                  <a16:creationId xmlns:a16="http://schemas.microsoft.com/office/drawing/2014/main" id="{C536AE6E-86BB-458C-8AC0-85528874A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30">
              <a:extLst>
                <a:ext uri="{FF2B5EF4-FFF2-40B4-BE49-F238E27FC236}">
                  <a16:creationId xmlns:a16="http://schemas.microsoft.com/office/drawing/2014/main" id="{71758BB9-E800-43CF-BBEF-5790E536E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Freeform 31">
              <a:extLst>
                <a:ext uri="{FF2B5EF4-FFF2-40B4-BE49-F238E27FC236}">
                  <a16:creationId xmlns:a16="http://schemas.microsoft.com/office/drawing/2014/main" id="{68702DDE-7D53-4CB8-8892-B967D41D69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12" name="Content Placeholder 11" descr="A black background with a black square&#10;&#10;Description automatically generated with medium confidence">
            <a:extLst>
              <a:ext uri="{FF2B5EF4-FFF2-40B4-BE49-F238E27FC236}">
                <a16:creationId xmlns:a16="http://schemas.microsoft.com/office/drawing/2014/main" id="{88194EF6-0876-31DA-048F-4AF498A22702}"/>
              </a:ext>
            </a:extLst>
          </p:cNvPr>
          <p:cNvPicPr>
            <a:picLocks noChangeAspect="1"/>
          </p:cNvPicPr>
          <p:nvPr/>
        </p:nvPicPr>
        <p:blipFill>
          <a:blip r:embed="rId5">
            <a:extLst>
              <a:ext uri="{837473B0-CC2E-450A-ABE3-18F120FF3D39}">
                <a1611:picAttrSrcUrl xmlns:a1611="http://schemas.microsoft.com/office/drawing/2016/11/main" r:id="rId6"/>
              </a:ext>
            </a:extLst>
          </a:blip>
          <a:srcRect l="8529" r="8410" b="21"/>
          <a:stretch/>
        </p:blipFill>
        <p:spPr>
          <a:xfrm>
            <a:off x="3032746" y="487945"/>
            <a:ext cx="4873629" cy="3299778"/>
          </a:xfrm>
          <a:custGeom>
            <a:avLst/>
            <a:gdLst/>
            <a:ahLst/>
            <a:cxnLst/>
            <a:rect l="l" t="t" r="r" b="b"/>
            <a:pathLst>
              <a:path w="4873629" h="3299778">
                <a:moveTo>
                  <a:pt x="0" y="0"/>
                </a:moveTo>
                <a:lnTo>
                  <a:pt x="4873629" y="0"/>
                </a:lnTo>
                <a:lnTo>
                  <a:pt x="4873629" y="3139409"/>
                </a:lnTo>
                <a:cubicBezTo>
                  <a:pt x="4873629" y="3227978"/>
                  <a:pt x="4801829" y="3299778"/>
                  <a:pt x="4713260" y="3299778"/>
                </a:cubicBezTo>
                <a:lnTo>
                  <a:pt x="0" y="3299778"/>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13" name="Group 112">
            <a:extLst>
              <a:ext uri="{FF2B5EF4-FFF2-40B4-BE49-F238E27FC236}">
                <a16:creationId xmlns:a16="http://schemas.microsoft.com/office/drawing/2014/main" id="{8F00361E-57C8-492B-B4F0-1439E15D9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4" name="Freeform 32">
              <a:extLst>
                <a:ext uri="{FF2B5EF4-FFF2-40B4-BE49-F238E27FC236}">
                  <a16:creationId xmlns:a16="http://schemas.microsoft.com/office/drawing/2014/main" id="{918FAC72-C1C2-4BCA-A9B7-91FEC1D40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33">
              <a:extLst>
                <a:ext uri="{FF2B5EF4-FFF2-40B4-BE49-F238E27FC236}">
                  <a16:creationId xmlns:a16="http://schemas.microsoft.com/office/drawing/2014/main" id="{AF6834BB-BEBD-43E1-A091-D397D79E3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Freeform 34">
              <a:extLst>
                <a:ext uri="{FF2B5EF4-FFF2-40B4-BE49-F238E27FC236}">
                  <a16:creationId xmlns:a16="http://schemas.microsoft.com/office/drawing/2014/main" id="{5A74981B-5244-4C94-BE11-E3C229E967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7" name="Freeform 35">
              <a:extLst>
                <a:ext uri="{FF2B5EF4-FFF2-40B4-BE49-F238E27FC236}">
                  <a16:creationId xmlns:a16="http://schemas.microsoft.com/office/drawing/2014/main" id="{A4FF71BD-1909-4329-9C4A-4F3C1C29D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36">
              <a:extLst>
                <a:ext uri="{FF2B5EF4-FFF2-40B4-BE49-F238E27FC236}">
                  <a16:creationId xmlns:a16="http://schemas.microsoft.com/office/drawing/2014/main" id="{27C4F474-C974-48D0-9650-D582107670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37">
              <a:extLst>
                <a:ext uri="{FF2B5EF4-FFF2-40B4-BE49-F238E27FC236}">
                  <a16:creationId xmlns:a16="http://schemas.microsoft.com/office/drawing/2014/main" id="{DD927905-4A6B-4B9B-9C58-613024E82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38">
              <a:extLst>
                <a:ext uri="{FF2B5EF4-FFF2-40B4-BE49-F238E27FC236}">
                  <a16:creationId xmlns:a16="http://schemas.microsoft.com/office/drawing/2014/main" id="{A92124AC-A10B-4279-A47D-702D60E671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39">
              <a:extLst>
                <a:ext uri="{FF2B5EF4-FFF2-40B4-BE49-F238E27FC236}">
                  <a16:creationId xmlns:a16="http://schemas.microsoft.com/office/drawing/2014/main" id="{F2967113-59A4-4563-8C14-5126736D0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40">
              <a:extLst>
                <a:ext uri="{FF2B5EF4-FFF2-40B4-BE49-F238E27FC236}">
                  <a16:creationId xmlns:a16="http://schemas.microsoft.com/office/drawing/2014/main" id="{7899F191-DDFF-4C04-AC96-F7E78AFF5E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Rectangle 41">
              <a:extLst>
                <a:ext uri="{FF2B5EF4-FFF2-40B4-BE49-F238E27FC236}">
                  <a16:creationId xmlns:a16="http://schemas.microsoft.com/office/drawing/2014/main" id="{12D113B0-FE62-49B3-9068-DED4ADEB57A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
        <p:nvSpPr>
          <p:cNvPr id="13" name="TextBox 12">
            <a:extLst>
              <a:ext uri="{FF2B5EF4-FFF2-40B4-BE49-F238E27FC236}">
                <a16:creationId xmlns:a16="http://schemas.microsoft.com/office/drawing/2014/main" id="{FB60B815-66CE-97A7-237B-6E3C5DCC413A}"/>
              </a:ext>
            </a:extLst>
          </p:cNvPr>
          <p:cNvSpPr txBox="1"/>
          <p:nvPr/>
        </p:nvSpPr>
        <p:spPr>
          <a:xfrm>
            <a:off x="10072509" y="6657945"/>
            <a:ext cx="21194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lthub.ubc.ca/guides/github-instructor-guid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306696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0F5F-3D7C-75DF-F8FF-99EEFC95424B}"/>
              </a:ext>
            </a:extLst>
          </p:cNvPr>
          <p:cNvSpPr>
            <a:spLocks noGrp="1"/>
          </p:cNvSpPr>
          <p:nvPr>
            <p:ph type="title"/>
          </p:nvPr>
        </p:nvSpPr>
        <p:spPr>
          <a:xfrm>
            <a:off x="838200" y="365125"/>
            <a:ext cx="10515600" cy="498475"/>
          </a:xfrm>
        </p:spPr>
        <p:txBody>
          <a:bodyPr>
            <a:normAutofit fontScale="90000"/>
          </a:bodyPr>
          <a:lstStyle/>
          <a:p>
            <a:r>
              <a:rPr lang="en-US" sz="4000"/>
              <a:t>Methodology</a:t>
            </a:r>
            <a:endParaRPr lang="en-US" sz="4000" dirty="0"/>
          </a:p>
        </p:txBody>
      </p:sp>
      <p:sp>
        <p:nvSpPr>
          <p:cNvPr id="3" name="Content Placeholder 2">
            <a:extLst>
              <a:ext uri="{FF2B5EF4-FFF2-40B4-BE49-F238E27FC236}">
                <a16:creationId xmlns:a16="http://schemas.microsoft.com/office/drawing/2014/main" id="{4B28AF99-8919-DEBB-862E-D608800010D1}"/>
              </a:ext>
            </a:extLst>
          </p:cNvPr>
          <p:cNvSpPr>
            <a:spLocks noGrp="1"/>
          </p:cNvSpPr>
          <p:nvPr>
            <p:ph idx="1"/>
          </p:nvPr>
        </p:nvSpPr>
        <p:spPr>
          <a:xfrm>
            <a:off x="838200" y="999330"/>
            <a:ext cx="10515600" cy="5493545"/>
          </a:xfrm>
        </p:spPr>
        <p:txBody>
          <a:bodyPr>
            <a:normAutofit fontScale="92500"/>
          </a:bodyPr>
          <a:lstStyle/>
          <a:p>
            <a:pPr marL="342900" indent="-342900" rtl="0">
              <a:buAutoNum type="arabicPeriod"/>
            </a:pPr>
            <a:r>
              <a:rPr lang="en-US" sz="2000" b="1"/>
              <a:t>Dataset Selection and Preparation</a:t>
            </a:r>
            <a:r>
              <a:rPr lang="en-US" sz="1800" b="1"/>
              <a:t>:</a:t>
            </a:r>
          </a:p>
          <a:p>
            <a:pPr lvl="1"/>
            <a:r>
              <a:rPr lang="en-US" sz="1800" i="1"/>
              <a:t>Dataset</a:t>
            </a:r>
            <a:r>
              <a:rPr lang="en-US" sz="1800"/>
              <a:t>:  Oxford-IIT Pet Dataset, which contains images of 37 pet breeds.</a:t>
            </a:r>
          </a:p>
          <a:p>
            <a:pPr lvl="1"/>
            <a:r>
              <a:rPr lang="en-US" sz="1800" i="1"/>
              <a:t>Preprocessing</a:t>
            </a:r>
            <a:r>
              <a:rPr lang="en-US" sz="1800"/>
              <a:t>: Images were resized to 224x224 pixels and normalized to the range [0, 1].</a:t>
            </a:r>
          </a:p>
          <a:p>
            <a:pPr lvl="1"/>
            <a:r>
              <a:rPr lang="en-US" sz="1800" i="1"/>
              <a:t>One-Hot Encoding</a:t>
            </a:r>
            <a:r>
              <a:rPr lang="en-US" sz="1800"/>
              <a:t>: Labels were one-hot encoded to match the output format of the model.</a:t>
            </a:r>
          </a:p>
          <a:p>
            <a:pPr marL="0" indent="0">
              <a:buNone/>
            </a:pPr>
            <a:r>
              <a:rPr lang="en-US" sz="2000" b="1"/>
              <a:t>2. Data Augmentation</a:t>
            </a:r>
            <a:r>
              <a:rPr lang="en-US" sz="2200"/>
              <a:t>:</a:t>
            </a:r>
          </a:p>
          <a:p>
            <a:pPr lvl="1"/>
            <a:r>
              <a:rPr lang="en-US" sz="1800" i="1"/>
              <a:t>ImageDataGenerator</a:t>
            </a:r>
            <a:r>
              <a:rPr lang="en-US" sz="1800"/>
              <a:t>: Used to apply random transformations such as rotation, width shift, height shift, horizontal flip, brightness adjustment, zoom, shear, and channel shift to create more diverse training examples. </a:t>
            </a:r>
          </a:p>
          <a:p>
            <a:pPr marL="0" indent="0">
              <a:buNone/>
            </a:pPr>
            <a:r>
              <a:rPr lang="en-US" sz="2000" b="1"/>
              <a:t>3. Model Architecture</a:t>
            </a:r>
            <a:r>
              <a:rPr lang="en-US" sz="2200"/>
              <a:t>: </a:t>
            </a:r>
          </a:p>
          <a:p>
            <a:pPr lvl="1"/>
            <a:r>
              <a:rPr lang="en-US" sz="1800"/>
              <a:t>Base Model: VGG16 pre-trained on ImageNet, with the top layers removed.</a:t>
            </a:r>
          </a:p>
          <a:p>
            <a:pPr lvl="1"/>
            <a:r>
              <a:rPr lang="en-US" sz="1800"/>
              <a:t>Custom Top Layers: Added a Flatten layer followed by a Dense layer with softmax activation to classify the 37 pet breeds.</a:t>
            </a:r>
          </a:p>
          <a:p>
            <a:pPr marL="0" indent="0">
              <a:buNone/>
            </a:pPr>
            <a:r>
              <a:rPr lang="en-US" sz="2000" b="1"/>
              <a:t>4. Fine-Tuning</a:t>
            </a:r>
            <a:r>
              <a:rPr lang="en-US" sz="2200"/>
              <a:t>:</a:t>
            </a:r>
          </a:p>
          <a:p>
            <a:pPr lvl="1"/>
            <a:r>
              <a:rPr lang="en-US" sz="1800" i="1"/>
              <a:t>Experiment</a:t>
            </a:r>
            <a:r>
              <a:rPr lang="en-US" sz="1800"/>
              <a:t>: Conducted three training runs with different numbers of layers frozen in the VGG16 model: a.) Freezing the first 10 layers, b.) Freezing the first 5 layers, and c.) Freezing the first 15 layers.</a:t>
            </a:r>
          </a:p>
          <a:p>
            <a:pPr marL="457200" lvl="1" indent="0">
              <a:buNone/>
            </a:pPr>
            <a:endParaRPr lang="en-US" sz="1800" dirty="0"/>
          </a:p>
        </p:txBody>
      </p:sp>
    </p:spTree>
    <p:extLst>
      <p:ext uri="{BB962C8B-B14F-4D97-AF65-F5344CB8AC3E}">
        <p14:creationId xmlns:p14="http://schemas.microsoft.com/office/powerpoint/2010/main" val="309554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0AF2-6493-F94B-620D-FFA65C6E3D1D}"/>
              </a:ext>
            </a:extLst>
          </p:cNvPr>
          <p:cNvSpPr>
            <a:spLocks noGrp="1"/>
          </p:cNvSpPr>
          <p:nvPr>
            <p:ph type="title"/>
          </p:nvPr>
        </p:nvSpPr>
        <p:spPr>
          <a:xfrm>
            <a:off x="838200" y="365126"/>
            <a:ext cx="10515600" cy="735542"/>
          </a:xfrm>
        </p:spPr>
        <p:txBody>
          <a:bodyPr>
            <a:normAutofit/>
          </a:bodyPr>
          <a:lstStyle/>
          <a:p>
            <a:r>
              <a:rPr lang="en-US" sz="3600"/>
              <a:t>Methodology continued…</a:t>
            </a:r>
            <a:endParaRPr lang="en-US" sz="3600" dirty="0"/>
          </a:p>
        </p:txBody>
      </p:sp>
      <p:sp>
        <p:nvSpPr>
          <p:cNvPr id="3" name="Content Placeholder 2">
            <a:extLst>
              <a:ext uri="{FF2B5EF4-FFF2-40B4-BE49-F238E27FC236}">
                <a16:creationId xmlns:a16="http://schemas.microsoft.com/office/drawing/2014/main" id="{5AD3BD96-DDFC-17EC-5DC6-F41418B6FE6F}"/>
              </a:ext>
            </a:extLst>
          </p:cNvPr>
          <p:cNvSpPr>
            <a:spLocks noGrp="1"/>
          </p:cNvSpPr>
          <p:nvPr>
            <p:ph idx="1"/>
          </p:nvPr>
        </p:nvSpPr>
        <p:spPr>
          <a:xfrm>
            <a:off x="838200" y="1320800"/>
            <a:ext cx="10515600" cy="4856163"/>
          </a:xfrm>
        </p:spPr>
        <p:txBody>
          <a:bodyPr/>
          <a:lstStyle/>
          <a:p>
            <a:pPr marL="514350" indent="-514350">
              <a:buAutoNum type="arabicPeriod"/>
            </a:pPr>
            <a:r>
              <a:rPr lang="en-US" sz="2000" i="1"/>
              <a:t>Training</a:t>
            </a:r>
            <a:r>
              <a:rPr lang="en-US" sz="2000"/>
              <a:t>:</a:t>
            </a:r>
          </a:p>
          <a:p>
            <a:pPr lvl="1"/>
            <a:r>
              <a:rPr lang="en-US" sz="1800"/>
              <a:t>Optimizer: Adam optimizer</a:t>
            </a:r>
          </a:p>
          <a:p>
            <a:pPr lvl="1"/>
            <a:r>
              <a:rPr lang="en-US" sz="1800"/>
              <a:t>Loss Function: Categorical cross-entropy</a:t>
            </a:r>
          </a:p>
          <a:p>
            <a:pPr lvl="1"/>
            <a:r>
              <a:rPr lang="en-US" sz="1800"/>
              <a:t>Metrics: Accuracy</a:t>
            </a:r>
          </a:p>
          <a:p>
            <a:pPr lvl="1"/>
            <a:r>
              <a:rPr lang="en-US" sz="1800"/>
              <a:t>Callbacks: Model Checkpoint to save the best model based on validation loss.</a:t>
            </a:r>
          </a:p>
          <a:p>
            <a:pPr marL="0" indent="0">
              <a:buNone/>
            </a:pPr>
            <a:r>
              <a:rPr lang="en-US" sz="2000" i="1"/>
              <a:t>2.      Evaluation</a:t>
            </a:r>
            <a:r>
              <a:rPr lang="en-US" sz="2000"/>
              <a:t>:</a:t>
            </a:r>
          </a:p>
          <a:p>
            <a:pPr lvl="1"/>
            <a:r>
              <a:rPr lang="en-US" sz="1800"/>
              <a:t>Confusion Matrix: Used to analyze misclassifications and identify common errors between classes.</a:t>
            </a:r>
          </a:p>
          <a:p>
            <a:pPr lvl="1"/>
            <a:r>
              <a:rPr lang="en-US" sz="1800"/>
              <a:t>Performance Metrics: Test loss and test accuracy were recorded for each fine-tuning configuration.</a:t>
            </a:r>
            <a:endParaRPr lang="en-US" sz="1800" dirty="0"/>
          </a:p>
        </p:txBody>
      </p:sp>
    </p:spTree>
    <p:extLst>
      <p:ext uri="{BB962C8B-B14F-4D97-AF65-F5344CB8AC3E}">
        <p14:creationId xmlns:p14="http://schemas.microsoft.com/office/powerpoint/2010/main" val="3045487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BD2-DD35-DC9C-48EC-A5C3F0236674}"/>
              </a:ext>
            </a:extLst>
          </p:cNvPr>
          <p:cNvSpPr>
            <a:spLocks noGrp="1"/>
          </p:cNvSpPr>
          <p:nvPr>
            <p:ph type="title"/>
          </p:nvPr>
        </p:nvSpPr>
        <p:spPr>
          <a:xfrm>
            <a:off x="601133" y="365125"/>
            <a:ext cx="10515600" cy="315912"/>
          </a:xfrm>
        </p:spPr>
        <p:txBody>
          <a:bodyPr>
            <a:noAutofit/>
          </a:bodyPr>
          <a:lstStyle/>
          <a:p>
            <a:r>
              <a:rPr lang="en-US" sz="2400" u="sng" dirty="0"/>
              <a:t>				SSD </a:t>
            </a:r>
            <a:r>
              <a:rPr lang="en-US" sz="2400" u="sng" dirty="0" err="1"/>
              <a:t>MobileNet</a:t>
            </a:r>
            <a:r>
              <a:rPr lang="en-US" sz="2400" u="sng" dirty="0"/>
              <a:t> V2 model</a:t>
            </a:r>
          </a:p>
        </p:txBody>
      </p:sp>
      <p:sp>
        <p:nvSpPr>
          <p:cNvPr id="3" name="Content Placeholder 2">
            <a:extLst>
              <a:ext uri="{FF2B5EF4-FFF2-40B4-BE49-F238E27FC236}">
                <a16:creationId xmlns:a16="http://schemas.microsoft.com/office/drawing/2014/main" id="{A25DF9BB-2EB5-5A24-6A0D-A5FAE174AB41}"/>
              </a:ext>
            </a:extLst>
          </p:cNvPr>
          <p:cNvSpPr>
            <a:spLocks noGrp="1"/>
          </p:cNvSpPr>
          <p:nvPr>
            <p:ph idx="1"/>
          </p:nvPr>
        </p:nvSpPr>
        <p:spPr>
          <a:xfrm>
            <a:off x="838200" y="829733"/>
            <a:ext cx="10515600" cy="5012267"/>
          </a:xfrm>
        </p:spPr>
        <p:txBody>
          <a:bodyPr>
            <a:normAutofit fontScale="62500" lnSpcReduction="20000"/>
          </a:bodyPr>
          <a:lstStyle/>
          <a:p>
            <a:pPr marL="0" indent="0">
              <a:buNone/>
            </a:pPr>
            <a:r>
              <a:rPr lang="en-US" b="1" dirty="0"/>
              <a:t>Overview</a:t>
            </a:r>
          </a:p>
          <a:p>
            <a:r>
              <a:rPr lang="en-US" dirty="0"/>
              <a:t>The </a:t>
            </a:r>
            <a:r>
              <a:rPr lang="en-US" dirty="0" err="1"/>
              <a:t>MobileNet</a:t>
            </a:r>
            <a:r>
              <a:rPr lang="en-US" dirty="0"/>
              <a:t> model was proposed in </a:t>
            </a:r>
            <a:r>
              <a:rPr lang="en-US" dirty="0">
                <a:hlinkClick r:id="rId2"/>
              </a:rPr>
              <a:t>MobileNetV2: Inverted Residuals and Linear Bottlenecks</a:t>
            </a:r>
            <a:r>
              <a:rPr lang="en-US" dirty="0"/>
              <a:t> by Mark Sandler, Andrew Howard, </a:t>
            </a:r>
            <a:r>
              <a:rPr lang="en-US" dirty="0" err="1"/>
              <a:t>Menglong</a:t>
            </a:r>
            <a:r>
              <a:rPr lang="en-US" dirty="0"/>
              <a:t> Zhu, Andrey </a:t>
            </a:r>
            <a:r>
              <a:rPr lang="en-US" dirty="0" err="1"/>
              <a:t>Zhmoginov</a:t>
            </a:r>
            <a:r>
              <a:rPr lang="en-US" dirty="0"/>
              <a:t>, Liang-Chieh Chen.</a:t>
            </a:r>
          </a:p>
          <a:p>
            <a:endParaRPr lang="en-US" dirty="0"/>
          </a:p>
          <a:p>
            <a:r>
              <a:rPr lang="en-US" dirty="0"/>
              <a:t>The abstract from the paper is the following:</a:t>
            </a:r>
          </a:p>
          <a:p>
            <a:r>
              <a:rPr lang="en-US" i="1" dirty="0"/>
              <a:t>“In this paper we describe a new mobile architecture, MobileNetV2, that improves the state of the art performance of mobile models on multiple tasks and benchmarks as well as across a spectrum of different model sizes. We also describe efficient ways of applying these mobile models to object detection in a novel framework we call </a:t>
            </a:r>
            <a:r>
              <a:rPr lang="en-US" i="1" dirty="0" err="1"/>
              <a:t>SSDLite</a:t>
            </a:r>
            <a:r>
              <a:rPr lang="en-US" i="1" dirty="0"/>
              <a:t>. Additionally, we demonstrate how to build mobile semantic segmentation models through a reduced form of DeepLabv3 which we call Mobile DeepLabv3.”</a:t>
            </a:r>
            <a:endParaRPr lang="en-US" dirty="0"/>
          </a:p>
          <a:p>
            <a:r>
              <a:rPr lang="en-US" i="1" dirty="0"/>
              <a:t>“The MobileNetV2 architecture is based on an inverted residual structure where the input and output of the residual block are thin bottleneck layers opposite to traditional residual models which use expanded representations in the input an MobileNetV2 uses lightweight </a:t>
            </a:r>
            <a:r>
              <a:rPr lang="en-US" i="1" dirty="0" err="1"/>
              <a:t>depthwise</a:t>
            </a:r>
            <a:r>
              <a:rPr lang="en-US" i="1" dirty="0"/>
              <a:t> convolutions to filter features in the intermediate expansion layer. Additionally, we find that it is important to remove non-linearities in the narrow layers in order to maintain representational power. We demonstrate that this improves performance and provide an intuition that led to this design. Finally, our approach allows decoupling of the input/output domains from the expressiveness of the transformation, which provides a convenient framework for further analysis. We measure our performance on </a:t>
            </a:r>
            <a:r>
              <a:rPr lang="en-US" i="1" dirty="0" err="1"/>
              <a:t>Imagenet</a:t>
            </a:r>
            <a:r>
              <a:rPr lang="en-US" i="1" dirty="0"/>
              <a:t> classification, COCO object detection, VOC image segmentation. We evaluate the trade-offs between accuracy, and number of operations measured by multiply-adds (</a:t>
            </a:r>
            <a:r>
              <a:rPr lang="en-US" i="1" dirty="0" err="1"/>
              <a:t>MAdd</a:t>
            </a:r>
            <a:r>
              <a:rPr lang="en-US" i="1" dirty="0"/>
              <a:t>), as well as the number of parameters.”</a:t>
            </a:r>
            <a:endParaRPr lang="en-US" dirty="0"/>
          </a:p>
        </p:txBody>
      </p:sp>
      <p:sp>
        <p:nvSpPr>
          <p:cNvPr id="4" name="TextBox 3">
            <a:extLst>
              <a:ext uri="{FF2B5EF4-FFF2-40B4-BE49-F238E27FC236}">
                <a16:creationId xmlns:a16="http://schemas.microsoft.com/office/drawing/2014/main" id="{56F8AEE1-AE20-FA3D-89A7-6BAA29D95DB4}"/>
              </a:ext>
            </a:extLst>
          </p:cNvPr>
          <p:cNvSpPr txBox="1"/>
          <p:nvPr/>
        </p:nvSpPr>
        <p:spPr>
          <a:xfrm>
            <a:off x="4136617" y="6028267"/>
            <a:ext cx="3918765" cy="369332"/>
          </a:xfrm>
          <a:prstGeom prst="rect">
            <a:avLst/>
          </a:prstGeom>
          <a:noFill/>
        </p:spPr>
        <p:txBody>
          <a:bodyPr wrap="none" rtlCol="0">
            <a:spAutoFit/>
          </a:bodyPr>
          <a:lstStyle/>
          <a:p>
            <a:r>
              <a:rPr lang="en-US" dirty="0"/>
              <a:t>Source: </a:t>
            </a:r>
            <a:r>
              <a:rPr lang="en-US" dirty="0">
                <a:hlinkClick r:id="rId3"/>
              </a:rPr>
              <a:t>Hugging Face documentation</a:t>
            </a:r>
            <a:endParaRPr lang="en-US" dirty="0"/>
          </a:p>
        </p:txBody>
      </p:sp>
    </p:spTree>
    <p:extLst>
      <p:ext uri="{BB962C8B-B14F-4D97-AF65-F5344CB8AC3E}">
        <p14:creationId xmlns:p14="http://schemas.microsoft.com/office/powerpoint/2010/main" val="3122394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2B11-2966-C99F-DBDD-6234D6CDE801}"/>
              </a:ext>
            </a:extLst>
          </p:cNvPr>
          <p:cNvSpPr>
            <a:spLocks noGrp="1"/>
          </p:cNvSpPr>
          <p:nvPr>
            <p:ph type="title"/>
          </p:nvPr>
        </p:nvSpPr>
        <p:spPr/>
        <p:txBody>
          <a:bodyPr>
            <a:normAutofit/>
          </a:bodyPr>
          <a:lstStyle/>
          <a:p>
            <a:r>
              <a:rPr lang="en-US" dirty="0"/>
              <a:t>VGG16 model </a:t>
            </a:r>
            <a:br>
              <a:rPr lang="en-US" dirty="0"/>
            </a:br>
            <a:endParaRPr lang="en-US" dirty="0"/>
          </a:p>
        </p:txBody>
      </p:sp>
      <p:sp>
        <p:nvSpPr>
          <p:cNvPr id="3" name="Content Placeholder 2">
            <a:extLst>
              <a:ext uri="{FF2B5EF4-FFF2-40B4-BE49-F238E27FC236}">
                <a16:creationId xmlns:a16="http://schemas.microsoft.com/office/drawing/2014/main" id="{B06F775A-5329-8B7F-BA32-81A6715A27B1}"/>
              </a:ext>
            </a:extLst>
          </p:cNvPr>
          <p:cNvSpPr>
            <a:spLocks noGrp="1"/>
          </p:cNvSpPr>
          <p:nvPr>
            <p:ph idx="1"/>
          </p:nvPr>
        </p:nvSpPr>
        <p:spPr>
          <a:xfrm>
            <a:off x="838200" y="1446212"/>
            <a:ext cx="10515600" cy="3965575"/>
          </a:xfrm>
        </p:spPr>
        <p:txBody>
          <a:bodyPr>
            <a:normAutofit/>
          </a:bodyPr>
          <a:lstStyle/>
          <a:p>
            <a:r>
              <a:rPr lang="en-US" dirty="0"/>
              <a:t>Background of the model: “The full name of VGG is the Visual Geometry Group, which belongs to the Department of Science and Engineering of Oxford University. It has released a series of convolutional network models beginning with VGG, which can be applied to face recognition and image classification, from VGG16 to VGG19. The original purpose of VGGs research on the depth of convolutional networks affects the accuracy of large-scale image classification and recognition. –Deep-16 CNN), in order to deepen the number of network layers and to avoid too many parameters, a small 3x3 convolution kernel is used in all layers.”</a:t>
            </a:r>
          </a:p>
        </p:txBody>
      </p:sp>
      <p:sp>
        <p:nvSpPr>
          <p:cNvPr id="5" name="TextBox 4">
            <a:extLst>
              <a:ext uri="{FF2B5EF4-FFF2-40B4-BE49-F238E27FC236}">
                <a16:creationId xmlns:a16="http://schemas.microsoft.com/office/drawing/2014/main" id="{5670E433-650F-FE57-9B74-BEC005FFCCC9}"/>
              </a:ext>
            </a:extLst>
          </p:cNvPr>
          <p:cNvSpPr txBox="1"/>
          <p:nvPr/>
        </p:nvSpPr>
        <p:spPr>
          <a:xfrm>
            <a:off x="1141413" y="5926137"/>
            <a:ext cx="10212388" cy="646331"/>
          </a:xfrm>
          <a:prstGeom prst="rect">
            <a:avLst/>
          </a:prstGeom>
          <a:noFill/>
        </p:spPr>
        <p:txBody>
          <a:bodyPr wrap="square" rtlCol="0">
            <a:spAutoFit/>
          </a:bodyPr>
          <a:lstStyle/>
          <a:p>
            <a:r>
              <a:rPr lang="en-US" dirty="0"/>
              <a:t>Source: </a:t>
            </a:r>
            <a:r>
              <a:rPr lang="en-US" dirty="0">
                <a:hlinkClick r:id="rId2"/>
              </a:rPr>
              <a:t>VGGNet-16 Architecture: A Complete Guide </a:t>
            </a:r>
            <a:r>
              <a:rPr lang="en-US" dirty="0"/>
              <a:t>by Paras Varshney, part of state-of-the-art Deep Learning Models Discussion via Kaggle.</a:t>
            </a:r>
          </a:p>
        </p:txBody>
      </p:sp>
    </p:spTree>
    <p:extLst>
      <p:ext uri="{BB962C8B-B14F-4D97-AF65-F5344CB8AC3E}">
        <p14:creationId xmlns:p14="http://schemas.microsoft.com/office/powerpoint/2010/main" val="4019010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2A05-4B59-A3CC-337C-C4E3944DD37A}"/>
              </a:ext>
            </a:extLst>
          </p:cNvPr>
          <p:cNvSpPr>
            <a:spLocks noGrp="1"/>
          </p:cNvSpPr>
          <p:nvPr>
            <p:ph type="title"/>
          </p:nvPr>
        </p:nvSpPr>
        <p:spPr>
          <a:xfrm>
            <a:off x="838200" y="365126"/>
            <a:ext cx="10515600" cy="938742"/>
          </a:xfrm>
        </p:spPr>
        <p:txBody>
          <a:bodyPr/>
          <a:lstStyle/>
          <a:p>
            <a:r>
              <a:rPr lang="en-US" dirty="0"/>
              <a:t>The VGG network structure</a:t>
            </a:r>
          </a:p>
        </p:txBody>
      </p:sp>
      <p:sp>
        <p:nvSpPr>
          <p:cNvPr id="3" name="Content Placeholder 2">
            <a:extLst>
              <a:ext uri="{FF2B5EF4-FFF2-40B4-BE49-F238E27FC236}">
                <a16:creationId xmlns:a16="http://schemas.microsoft.com/office/drawing/2014/main" id="{A0C56AE1-251C-D8E3-C9B5-ED7C6451D5FB}"/>
              </a:ext>
            </a:extLst>
          </p:cNvPr>
          <p:cNvSpPr>
            <a:spLocks noGrp="1"/>
          </p:cNvSpPr>
          <p:nvPr>
            <p:ph idx="1"/>
          </p:nvPr>
        </p:nvSpPr>
        <p:spPr>
          <a:xfrm>
            <a:off x="838200" y="1253331"/>
            <a:ext cx="10515600" cy="4351338"/>
          </a:xfrm>
        </p:spPr>
        <p:txBody>
          <a:bodyPr>
            <a:normAutofit lnSpcReduction="10000"/>
          </a:bodyPr>
          <a:lstStyle/>
          <a:p>
            <a:r>
              <a:rPr lang="en-US" dirty="0"/>
              <a:t>“The input of VGG is set to an RGB image of 224x224 size. The average RGB value is calculated for all images on the training set image, and then the image is input as an input to the VGG convolution network. A 3x3 or 1x1 filter is used, and the convolution step is fixed. There are 3 VGG fully connected layers, which can vary from VGG11 to VGG19 according to the total number of convolutional layers + fully connected layers. The minimum VGG11 has 8 convolutional layers and 3 fully connected layers. The maximum VGG19 has 16 convolutional layers. +3 fully connected layers. In addition, the VGG network is not followed by a pooling layer behind each convolutional layer, or a total of 5 pooling layers distributed under different convolutional layers."</a:t>
            </a:r>
          </a:p>
        </p:txBody>
      </p:sp>
      <p:sp>
        <p:nvSpPr>
          <p:cNvPr id="5" name="TextBox 4">
            <a:extLst>
              <a:ext uri="{FF2B5EF4-FFF2-40B4-BE49-F238E27FC236}">
                <a16:creationId xmlns:a16="http://schemas.microsoft.com/office/drawing/2014/main" id="{41323286-0408-9A61-DED6-90380683EF81}"/>
              </a:ext>
            </a:extLst>
          </p:cNvPr>
          <p:cNvSpPr txBox="1"/>
          <p:nvPr/>
        </p:nvSpPr>
        <p:spPr>
          <a:xfrm>
            <a:off x="2002366" y="5787497"/>
            <a:ext cx="8187267" cy="923330"/>
          </a:xfrm>
          <a:prstGeom prst="rect">
            <a:avLst/>
          </a:prstGeom>
          <a:noFill/>
        </p:spPr>
        <p:txBody>
          <a:bodyPr wrap="square" rtlCol="0">
            <a:spAutoFit/>
          </a:bodyPr>
          <a:lstStyle/>
          <a:p>
            <a:r>
              <a:rPr lang="en-US" dirty="0"/>
              <a:t>Source: </a:t>
            </a:r>
            <a:r>
              <a:rPr lang="en-US" dirty="0">
                <a:hlinkClick r:id="rId2"/>
              </a:rPr>
              <a:t>VGGNet-16 Architecture: A Complete Guide </a:t>
            </a:r>
            <a:r>
              <a:rPr lang="en-US" dirty="0"/>
              <a:t>by Paras Varshney, part of state-of-the-art Deep Learning Models Discussion via Kaggle.</a:t>
            </a:r>
          </a:p>
          <a:p>
            <a:endParaRPr lang="en-US" dirty="0"/>
          </a:p>
        </p:txBody>
      </p:sp>
    </p:spTree>
    <p:extLst>
      <p:ext uri="{BB962C8B-B14F-4D97-AF65-F5344CB8AC3E}">
        <p14:creationId xmlns:p14="http://schemas.microsoft.com/office/powerpoint/2010/main" val="2597821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3DE16-1F85-7451-F9F2-53C3AE6C4C97}"/>
              </a:ext>
            </a:extLst>
          </p:cNvPr>
          <p:cNvSpPr>
            <a:spLocks noGrp="1"/>
          </p:cNvSpPr>
          <p:nvPr>
            <p:ph type="title"/>
          </p:nvPr>
        </p:nvSpPr>
        <p:spPr>
          <a:xfrm>
            <a:off x="838200" y="365125"/>
            <a:ext cx="10515600" cy="684709"/>
          </a:xfrm>
        </p:spPr>
        <p:txBody>
          <a:bodyPr>
            <a:normAutofit/>
          </a:bodyPr>
          <a:lstStyle/>
          <a:p>
            <a:r>
              <a:rPr lang="en-US"/>
              <a:t>VGG structure diagram: </a:t>
            </a:r>
            <a:endParaRPr lang="en-US" dirty="0"/>
          </a:p>
        </p:txBody>
      </p:sp>
      <p:pic>
        <p:nvPicPr>
          <p:cNvPr id="5" name="Content Placeholder 4" descr="A diagram of a box with numbers and a red line&#10;&#10;Description automatically generated with medium confidence">
            <a:extLst>
              <a:ext uri="{FF2B5EF4-FFF2-40B4-BE49-F238E27FC236}">
                <a16:creationId xmlns:a16="http://schemas.microsoft.com/office/drawing/2014/main" id="{C0DF2054-E82A-2DB6-6151-09C820C4EAC3}"/>
              </a:ext>
            </a:extLst>
          </p:cNvPr>
          <p:cNvPicPr>
            <a:picLocks noGrp="1" noChangeAspect="1"/>
          </p:cNvPicPr>
          <p:nvPr>
            <p:ph idx="1"/>
          </p:nvPr>
        </p:nvPicPr>
        <p:blipFill>
          <a:blip r:embed="rId2"/>
          <a:stretch>
            <a:fillRect/>
          </a:stretch>
        </p:blipFill>
        <p:spPr>
          <a:xfrm>
            <a:off x="1828799" y="1473200"/>
            <a:ext cx="8314267" cy="4134644"/>
          </a:xfrm>
        </p:spPr>
      </p:pic>
      <p:sp>
        <p:nvSpPr>
          <p:cNvPr id="6" name="TextBox 5">
            <a:extLst>
              <a:ext uri="{FF2B5EF4-FFF2-40B4-BE49-F238E27FC236}">
                <a16:creationId xmlns:a16="http://schemas.microsoft.com/office/drawing/2014/main" id="{EEE633BA-C8D3-4474-F107-828CB3F98696}"/>
              </a:ext>
            </a:extLst>
          </p:cNvPr>
          <p:cNvSpPr txBox="1"/>
          <p:nvPr/>
        </p:nvSpPr>
        <p:spPr>
          <a:xfrm>
            <a:off x="2573865" y="6031210"/>
            <a:ext cx="7733499" cy="923330"/>
          </a:xfrm>
          <a:prstGeom prst="rect">
            <a:avLst/>
          </a:prstGeom>
          <a:noFill/>
        </p:spPr>
        <p:txBody>
          <a:bodyPr wrap="square" rtlCol="0">
            <a:spAutoFit/>
          </a:bodyPr>
          <a:lstStyle/>
          <a:p>
            <a:r>
              <a:rPr lang="en-US"/>
              <a:t>Source: </a:t>
            </a:r>
            <a:r>
              <a:rPr lang="en-US">
                <a:hlinkClick r:id="rId3"/>
              </a:rPr>
              <a:t>VGGNet-16 Architecture: A Complete Guide </a:t>
            </a:r>
            <a:r>
              <a:rPr lang="en-US"/>
              <a:t>by Paras Varshney, part of state-of-the-art Deep Learning Models Discussion via Kaggle.</a:t>
            </a:r>
          </a:p>
          <a:p>
            <a:endParaRPr lang="en-US" dirty="0"/>
          </a:p>
        </p:txBody>
      </p:sp>
    </p:spTree>
    <p:extLst>
      <p:ext uri="{BB962C8B-B14F-4D97-AF65-F5344CB8AC3E}">
        <p14:creationId xmlns:p14="http://schemas.microsoft.com/office/powerpoint/2010/main" val="13701563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558</TotalTime>
  <Words>2377</Words>
  <Application>Microsoft Office PowerPoint</Application>
  <PresentationFormat>Widescreen</PresentationFormat>
  <Paragraphs>104</Paragraphs>
  <Slides>26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Tw Cen MT</vt:lpstr>
      <vt:lpstr>Circuit</vt:lpstr>
      <vt:lpstr>Midterm - Object Detection Project Group 4 </vt:lpstr>
      <vt:lpstr>Project goal: To enhance an object detection model’s performance</vt:lpstr>
      <vt:lpstr>GitHub Rerpository for This Project</vt:lpstr>
      <vt:lpstr>Methodology</vt:lpstr>
      <vt:lpstr>Methodology continued…</vt:lpstr>
      <vt:lpstr>    SSD MobileNet V2 model</vt:lpstr>
      <vt:lpstr>VGG16 model  </vt:lpstr>
      <vt:lpstr>The VGG network structure</vt:lpstr>
      <vt:lpstr>VGG structure diagram: </vt:lpstr>
      <vt:lpstr>Exploring the Oxford-IIIT Pet Dataset</vt:lpstr>
      <vt:lpstr>PowerPoint Presentation</vt:lpstr>
      <vt:lpstr>Performance Metrics and Comparison to Baseline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Model Hands-on Demo</vt:lpstr>
      <vt:lpstr>Hisham Macaraya Reflection </vt:lpstr>
      <vt:lpstr>Hisham Macaraya Reflection </vt:lpstr>
      <vt:lpstr>Hisham Macaraya Reflection </vt:lpstr>
      <vt:lpstr>Katherine Stanton Reflection</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katherine.stanton-W210361913</dc:creator>
  <cp:lastModifiedBy>Hisham Macaraya</cp:lastModifiedBy>
  <cp:revision>5</cp:revision>
  <dcterms:created xsi:type="dcterms:W3CDTF">2024-12-01T19:26:54Z</dcterms:created>
  <dcterms:modified xsi:type="dcterms:W3CDTF">2024-12-02T17:41:39Z</dcterms:modified>
</cp:coreProperties>
</file>